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7"/>
  </p:sldMasterIdLst>
  <p:notesMasterIdLst>
    <p:notesMasterId r:id="rId19"/>
  </p:notesMasterIdLst>
  <p:handoutMasterIdLst>
    <p:handoutMasterId r:id="rId20"/>
  </p:handoutMasterIdLst>
  <p:sldIdLst>
    <p:sldId id="408" r:id="rId8"/>
    <p:sldId id="2147374834" r:id="rId9"/>
    <p:sldId id="2147374838" r:id="rId10"/>
    <p:sldId id="2147374842" r:id="rId11"/>
    <p:sldId id="2147374836" r:id="rId12"/>
    <p:sldId id="2147374843" r:id="rId13"/>
    <p:sldId id="2147374837" r:id="rId14"/>
    <p:sldId id="2147374845" r:id="rId15"/>
    <p:sldId id="2147374840" r:id="rId16"/>
    <p:sldId id="2147374841" r:id="rId17"/>
    <p:sldId id="2147374844" r:id="rId18"/>
  </p:sldIdLst>
  <p:sldSz cx="9144000" cy="6858000" type="letter"/>
  <p:notesSz cx="6810375" cy="9942513"/>
  <p:defaultTex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p:defaultTextStyle>
  <p:extLst>
    <p:ext uri="{EFAFB233-063F-42B5-8137-9DF3F51BA10A}">
      <p15:sldGuideLst xmlns:p15="http://schemas.microsoft.com/office/powerpoint/2012/main">
        <p15:guide id="1" orient="horz" pos="2256">
          <p15:clr>
            <a:srgbClr val="A4A3A4"/>
          </p15:clr>
        </p15:guide>
        <p15:guide id="2" orient="horz" pos="4032">
          <p15:clr>
            <a:srgbClr val="A4A3A4"/>
          </p15:clr>
        </p15:guide>
        <p15:guide id="3" orient="horz" pos="288">
          <p15:clr>
            <a:srgbClr val="A4A3A4"/>
          </p15:clr>
        </p15:guide>
        <p15:guide id="4" orient="horz" pos="432">
          <p15:clr>
            <a:srgbClr val="A4A3A4"/>
          </p15:clr>
        </p15:guide>
        <p15:guide id="5" orient="horz" pos="672">
          <p15:clr>
            <a:srgbClr val="A4A3A4"/>
          </p15:clr>
        </p15:guide>
        <p15:guide id="6" orient="horz" pos="3888">
          <p15:clr>
            <a:srgbClr val="A4A3A4"/>
          </p15:clr>
        </p15:guide>
        <p15:guide id="7" orient="horz" pos="816">
          <p15:clr>
            <a:srgbClr val="A4A3A4"/>
          </p15:clr>
        </p15:guide>
        <p15:guide id="8" orient="horz" pos="2448">
          <p15:clr>
            <a:srgbClr val="A4A3A4"/>
          </p15:clr>
        </p15:guide>
        <p15:guide id="9" orient="horz" pos="2352">
          <p15:clr>
            <a:srgbClr val="A4A3A4"/>
          </p15:clr>
        </p15:guide>
        <p15:guide id="10" pos="2880">
          <p15:clr>
            <a:srgbClr val="A4A3A4"/>
          </p15:clr>
        </p15:guide>
        <p15:guide id="11" pos="96">
          <p15:clr>
            <a:srgbClr val="A4A3A4"/>
          </p15:clr>
        </p15:guide>
        <p15:guide id="12" pos="5664">
          <p15:clr>
            <a:srgbClr val="A4A3A4"/>
          </p15:clr>
        </p15:guide>
        <p15:guide id="13" pos="2784">
          <p15:clr>
            <a:srgbClr val="A4A3A4"/>
          </p15:clr>
        </p15:guide>
        <p15:guide id="14" pos="29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a:srgbClr val="00BDF2"/>
    <a:srgbClr val="001E52"/>
    <a:srgbClr val="00215A"/>
    <a:srgbClr val="FFFFFF"/>
    <a:srgbClr val="53565A"/>
    <a:srgbClr val="99ABC7"/>
    <a:srgbClr val="890C58"/>
    <a:srgbClr val="00843D"/>
    <a:srgbClr val="C99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98" autoAdjust="0"/>
    <p:restoredTop sz="94600" autoAdjust="0"/>
  </p:normalViewPr>
  <p:slideViewPr>
    <p:cSldViewPr>
      <p:cViewPr varScale="1">
        <p:scale>
          <a:sx n="67" d="100"/>
          <a:sy n="67" d="100"/>
        </p:scale>
        <p:origin x="1360" y="44"/>
      </p:cViewPr>
      <p:guideLst>
        <p:guide orient="horz" pos="2256"/>
        <p:guide orient="horz" pos="4032"/>
        <p:guide orient="horz" pos="288"/>
        <p:guide orient="horz" pos="432"/>
        <p:guide orient="horz" pos="672"/>
        <p:guide orient="horz" pos="3888"/>
        <p:guide orient="horz" pos="816"/>
        <p:guide orient="horz" pos="2448"/>
        <p:guide orient="horz" pos="2352"/>
        <p:guide pos="2880"/>
        <p:guide pos="96"/>
        <p:guide pos="5664"/>
        <p:guide pos="2784"/>
        <p:guide pos="2976"/>
      </p:guideLst>
    </p:cSldViewPr>
  </p:slideViewPr>
  <p:notesTextViewPr>
    <p:cViewPr>
      <p:scale>
        <a:sx n="1" d="1"/>
        <a:sy n="1" d="1"/>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60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t" anchorCtr="0" compatLnSpc="1">
            <a:prstTxWarp prst="textNoShape">
              <a:avLst/>
            </a:prstTxWarp>
          </a:bodyPr>
          <a:lstStyle>
            <a:lvl1pPr algn="l" defTabSz="882650">
              <a:defRPr sz="1100" smtClean="0"/>
            </a:lvl1pPr>
          </a:lstStyle>
          <a:p>
            <a:pPr>
              <a:defRPr/>
            </a:pPr>
            <a:endParaRPr lang="en-US" dirty="0"/>
          </a:p>
        </p:txBody>
      </p:sp>
      <p:sp>
        <p:nvSpPr>
          <p:cNvPr id="31747" name="Rectangle 3"/>
          <p:cNvSpPr>
            <a:spLocks noGrp="1" noChangeArrowheads="1"/>
          </p:cNvSpPr>
          <p:nvPr>
            <p:ph type="dt" sz="quarter" idx="1"/>
          </p:nvPr>
        </p:nvSpPr>
        <p:spPr bwMode="auto">
          <a:xfrm>
            <a:off x="3849688" y="0"/>
            <a:ext cx="29606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t" anchorCtr="0" compatLnSpc="1">
            <a:prstTxWarp prst="textNoShape">
              <a:avLst/>
            </a:prstTxWarp>
          </a:bodyPr>
          <a:lstStyle>
            <a:lvl1pPr algn="r" defTabSz="882650">
              <a:defRPr sz="1100" smtClean="0"/>
            </a:lvl1pPr>
          </a:lstStyle>
          <a:p>
            <a:pPr>
              <a:defRPr/>
            </a:pPr>
            <a:endParaRPr lang="en-US" dirty="0"/>
          </a:p>
        </p:txBody>
      </p:sp>
      <p:sp>
        <p:nvSpPr>
          <p:cNvPr id="31748" name="Rectangle 4"/>
          <p:cNvSpPr>
            <a:spLocks noGrp="1" noChangeArrowheads="1"/>
          </p:cNvSpPr>
          <p:nvPr>
            <p:ph type="ftr" sz="quarter" idx="2"/>
          </p:nvPr>
        </p:nvSpPr>
        <p:spPr bwMode="auto">
          <a:xfrm>
            <a:off x="0" y="9453563"/>
            <a:ext cx="2960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b" anchorCtr="0" compatLnSpc="1">
            <a:prstTxWarp prst="textNoShape">
              <a:avLst/>
            </a:prstTxWarp>
          </a:bodyPr>
          <a:lstStyle>
            <a:lvl1pPr algn="l" defTabSz="882650">
              <a:defRPr sz="1100" smtClean="0"/>
            </a:lvl1pPr>
          </a:lstStyle>
          <a:p>
            <a:pPr>
              <a:defRPr/>
            </a:pPr>
            <a:endParaRPr lang="en-US" dirty="0"/>
          </a:p>
        </p:txBody>
      </p:sp>
      <p:sp>
        <p:nvSpPr>
          <p:cNvPr id="31749" name="Rectangle 5"/>
          <p:cNvSpPr>
            <a:spLocks noGrp="1" noChangeArrowheads="1"/>
          </p:cNvSpPr>
          <p:nvPr>
            <p:ph type="sldNum" sz="quarter" idx="3"/>
          </p:nvPr>
        </p:nvSpPr>
        <p:spPr bwMode="auto">
          <a:xfrm>
            <a:off x="3849688" y="9453563"/>
            <a:ext cx="296068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17" tIns="44107" rIns="88217" bIns="44107" numCol="1" anchor="b" anchorCtr="0" compatLnSpc="1">
            <a:prstTxWarp prst="textNoShape">
              <a:avLst/>
            </a:prstTxWarp>
          </a:bodyPr>
          <a:lstStyle>
            <a:lvl1pPr algn="r" defTabSz="882650">
              <a:defRPr sz="1100" smtClean="0"/>
            </a:lvl1pPr>
          </a:lstStyle>
          <a:p>
            <a:pPr>
              <a:defRPr/>
            </a:pPr>
            <a:fld id="{14AAC22D-4B94-4481-85A5-0EE229BEB728}" type="slidenum">
              <a:rPr lang="en-US"/>
              <a:pPr>
                <a:defRPr/>
              </a:pPr>
              <a:t>‹#›</a:t>
            </a:fld>
            <a:endParaRPr lang="en-US" dirty="0"/>
          </a:p>
        </p:txBody>
      </p:sp>
    </p:spTree>
    <p:extLst>
      <p:ext uri="{BB962C8B-B14F-4D97-AF65-F5344CB8AC3E}">
        <p14:creationId xmlns:p14="http://schemas.microsoft.com/office/powerpoint/2010/main" val="2538887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95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prstTxWarp prst="textNoShape">
              <a:avLst/>
            </a:prstTxWarp>
          </a:bodyPr>
          <a:lstStyle>
            <a:lvl1pPr algn="l" defTabSz="898525">
              <a:defRPr sz="1100" smtClean="0"/>
            </a:lvl1pPr>
          </a:lstStyle>
          <a:p>
            <a:pPr>
              <a:defRPr/>
            </a:pPr>
            <a:endParaRPr lang="en-US" dirty="0"/>
          </a:p>
        </p:txBody>
      </p:sp>
      <p:sp>
        <p:nvSpPr>
          <p:cNvPr id="29699" name="Rectangle 3"/>
          <p:cNvSpPr>
            <a:spLocks noGrp="1" noChangeArrowheads="1"/>
          </p:cNvSpPr>
          <p:nvPr>
            <p:ph type="dt" idx="1"/>
          </p:nvPr>
        </p:nvSpPr>
        <p:spPr bwMode="auto">
          <a:xfrm>
            <a:off x="3859213" y="0"/>
            <a:ext cx="29495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prstTxWarp prst="textNoShape">
              <a:avLst/>
            </a:prstTxWarp>
          </a:bodyPr>
          <a:lstStyle>
            <a:lvl1pPr algn="r" defTabSz="898525">
              <a:defRPr sz="1100" smtClean="0"/>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919163" y="747713"/>
            <a:ext cx="4972050"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679450" y="4722813"/>
            <a:ext cx="5451475"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9447213"/>
            <a:ext cx="29495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b" anchorCtr="0" compatLnSpc="1">
            <a:prstTxWarp prst="textNoShape">
              <a:avLst/>
            </a:prstTxWarp>
          </a:bodyPr>
          <a:lstStyle>
            <a:lvl1pPr algn="l" defTabSz="898525">
              <a:defRPr sz="1100" smtClean="0"/>
            </a:lvl1pPr>
          </a:lstStyle>
          <a:p>
            <a:pPr>
              <a:defRPr/>
            </a:pPr>
            <a:endParaRPr lang="en-US" dirty="0"/>
          </a:p>
        </p:txBody>
      </p:sp>
      <p:sp>
        <p:nvSpPr>
          <p:cNvPr id="29703" name="Rectangle 7"/>
          <p:cNvSpPr>
            <a:spLocks noGrp="1" noChangeArrowheads="1"/>
          </p:cNvSpPr>
          <p:nvPr>
            <p:ph type="sldNum" sz="quarter" idx="5"/>
          </p:nvPr>
        </p:nvSpPr>
        <p:spPr bwMode="auto">
          <a:xfrm>
            <a:off x="3859213" y="9447213"/>
            <a:ext cx="29495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888" tIns="44942" rIns="89888" bIns="44942" numCol="1" anchor="b" anchorCtr="0" compatLnSpc="1">
            <a:prstTxWarp prst="textNoShape">
              <a:avLst/>
            </a:prstTxWarp>
          </a:bodyPr>
          <a:lstStyle>
            <a:lvl1pPr algn="r" defTabSz="898525">
              <a:defRPr sz="1100" smtClean="0"/>
            </a:lvl1pPr>
          </a:lstStyle>
          <a:p>
            <a:pPr>
              <a:defRPr/>
            </a:pPr>
            <a:fld id="{EFE99B4E-A465-4296-9E41-3B4D0F5F29C0}" type="slidenum">
              <a:rPr lang="en-US"/>
              <a:pPr>
                <a:defRPr/>
              </a:pPr>
              <a:t>‹#›</a:t>
            </a:fld>
            <a:endParaRPr lang="en-US" dirty="0"/>
          </a:p>
        </p:txBody>
      </p:sp>
    </p:spTree>
    <p:extLst>
      <p:ext uri="{BB962C8B-B14F-4D97-AF65-F5344CB8AC3E}">
        <p14:creationId xmlns:p14="http://schemas.microsoft.com/office/powerpoint/2010/main" val="18185055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ヒラギノ角ゴ Pro W3" pitchFamily="124" charset="-128"/>
        <a:cs typeface="Genev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citi-r_2c-blu_pos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9488" y="6569075"/>
            <a:ext cx="4746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84"/>
          <p:cNvSpPr>
            <a:spLocks noGrp="1" noChangeArrowheads="1"/>
          </p:cNvSpPr>
          <p:nvPr>
            <p:ph type="subTitle" idx="1"/>
          </p:nvPr>
        </p:nvSpPr>
        <p:spPr>
          <a:xfrm>
            <a:off x="141288" y="3429000"/>
            <a:ext cx="8861425" cy="990600"/>
          </a:xfrm>
        </p:spPr>
        <p:txBody>
          <a:bodyPr/>
          <a:lstStyle>
            <a:lvl1pPr marL="0" indent="0">
              <a:buFont typeface="Symbol" pitchFamily="18" charset="2"/>
              <a:buNone/>
              <a:defRPr sz="2000">
                <a:solidFill>
                  <a:schemeClr val="hlink"/>
                </a:solidFill>
              </a:defRPr>
            </a:lvl1pPr>
          </a:lstStyle>
          <a:p>
            <a:pPr lvl="0"/>
            <a:r>
              <a:rPr lang="en-US" noProof="0"/>
              <a:t>Click to edit Master subtitle style</a:t>
            </a:r>
          </a:p>
        </p:txBody>
      </p:sp>
      <p:sp>
        <p:nvSpPr>
          <p:cNvPr id="37893" name="Rectangle 5"/>
          <p:cNvSpPr>
            <a:spLocks noGrp="1" noChangeArrowheads="1"/>
          </p:cNvSpPr>
          <p:nvPr>
            <p:ph type="ctrTitle"/>
          </p:nvPr>
        </p:nvSpPr>
        <p:spPr>
          <a:xfrm>
            <a:off x="141288" y="2133600"/>
            <a:ext cx="8861425" cy="990600"/>
          </a:xfrm>
          <a:ln w="9525">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lvl1pPr>
          </a:lstStyle>
          <a:p>
            <a:pPr lvl="0"/>
            <a:r>
              <a:rPr lang="en-US" noProof="0"/>
              <a:t>Click to edit Master title style</a:t>
            </a:r>
          </a:p>
        </p:txBody>
      </p:sp>
    </p:spTree>
    <p:extLst>
      <p:ext uri="{BB962C8B-B14F-4D97-AF65-F5344CB8AC3E}">
        <p14:creationId xmlns:p14="http://schemas.microsoft.com/office/powerpoint/2010/main" val="169851765"/>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1"/>
          <p:cNvSpPr>
            <a:spLocks noGrp="1"/>
          </p:cNvSpPr>
          <p:nvPr>
            <p:ph idx="1"/>
          </p:nvPr>
        </p:nvSpPr>
        <p:spPr>
          <a:xfrm>
            <a:off x="141289" y="1295400"/>
            <a:ext cx="8850312" cy="4876800"/>
          </a:xfrm>
        </p:spPr>
        <p:txBody>
          <a:bodyPr/>
          <a:lstStyle>
            <a:lvl1pPr marL="171450" indent="-171450" algn="l">
              <a:buClr>
                <a:srgbClr val="97999B"/>
              </a:buClr>
              <a:buSzPct val="100000"/>
              <a:buFont typeface="Symbol"/>
              <a:buChar char="·"/>
              <a:defRPr b="0">
                <a:solidFill>
                  <a:srgbClr val="53565A"/>
                </a:solidFill>
              </a:defRPr>
            </a:lvl1pPr>
            <a:lvl2pPr marL="342900" indent="-171450" algn="l">
              <a:buClr>
                <a:srgbClr val="97999B"/>
              </a:buClr>
              <a:buSzPct val="100000"/>
              <a:buFont typeface="Arial"/>
              <a:buChar char="–"/>
              <a:defRPr b="0">
                <a:solidFill>
                  <a:srgbClr val="53565A"/>
                </a:solidFill>
              </a:defRPr>
            </a:lvl2pPr>
            <a:lvl3pPr marL="514350" indent="-171450" algn="l">
              <a:buClr>
                <a:srgbClr val="97999B"/>
              </a:buClr>
              <a:buSzPct val="100000"/>
              <a:buFont typeface="Wingdings" panose="05000000000000000000" pitchFamily="2" charset="2"/>
              <a:buChar char=""/>
              <a:defRPr b="0">
                <a:solidFill>
                  <a:srgbClr val="53565A"/>
                </a:solidFill>
              </a:defRPr>
            </a:lvl3pPr>
            <a:lvl4pPr marL="685800" indent="-171450" algn="l">
              <a:buClr>
                <a:srgbClr val="97999B"/>
              </a:buClr>
              <a:buSzPct val="100000"/>
              <a:buFont typeface="Arial" panose="020B0604020202020204" pitchFamily="34" charset="0"/>
              <a:buChar char="○"/>
              <a:defRPr b="0">
                <a:solidFill>
                  <a:srgbClr val="53565A"/>
                </a:solidFill>
              </a:defRPr>
            </a:lvl4pPr>
            <a:lvl5pPr marL="857250" indent="-171450" algn="l">
              <a:buClr>
                <a:srgbClr val="97999B"/>
              </a:buClr>
              <a:buSzPct val="100000"/>
              <a:buFont typeface="Symbol"/>
              <a:buChar char="·"/>
              <a:defRPr b="0">
                <a:solidFill>
                  <a:srgbClr val="53565A"/>
                </a:solidFil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Wingdings" panose="05000000000000000000" pitchFamily="2" charset="2"/>
              <a:buChar char=""/>
              <a:defRPr b="0">
                <a:solidFill>
                  <a:srgbClr val="53565A"/>
                </a:solidFill>
              </a:defRPr>
            </a:lvl7pPr>
            <a:lvl8pPr marL="1371600" indent="-171450" algn="l">
              <a:buClr>
                <a:srgbClr val="97999B"/>
              </a:buClr>
              <a:buSzPct val="100000"/>
              <a:buFont typeface="Arial" panose="020B0604020202020204" pitchFamily="34" charset="0"/>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2" name="Title 1"/>
          <p:cNvSpPr>
            <a:spLocks noGrp="1"/>
          </p:cNvSpPr>
          <p:nvPr>
            <p:ph type="title"/>
          </p:nvPr>
        </p:nvSpPr>
        <p:spPr>
          <a:solidFill>
            <a:schemeClr val="bg1"/>
          </a:solidFill>
        </p:spPr>
        <p:txBody>
          <a:bodyPr/>
          <a:lstStyle/>
          <a:p>
            <a:r>
              <a:rPr lang="en-US" dirty="0"/>
              <a:t>Click to edit Master title style</a:t>
            </a:r>
          </a:p>
        </p:txBody>
      </p:sp>
    </p:spTree>
    <p:extLst>
      <p:ext uri="{BB962C8B-B14F-4D97-AF65-F5344CB8AC3E}">
        <p14:creationId xmlns:p14="http://schemas.microsoft.com/office/powerpoint/2010/main" val="52538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4712677" y="1295400"/>
            <a:ext cx="4267201"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3" name="Content Placeholder 1"/>
          <p:cNvSpPr>
            <a:spLocks noGrp="1"/>
          </p:cNvSpPr>
          <p:nvPr>
            <p:ph sz="half" idx="1"/>
          </p:nvPr>
        </p:nvSpPr>
        <p:spPr>
          <a:xfrm>
            <a:off x="141288" y="1295400"/>
            <a:ext cx="4278312"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02199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5" name="Content Placeholder 3"/>
          <p:cNvSpPr>
            <a:spLocks noGrp="1"/>
          </p:cNvSpPr>
          <p:nvPr>
            <p:ph sz="half" idx="10"/>
          </p:nvPr>
        </p:nvSpPr>
        <p:spPr>
          <a:xfrm>
            <a:off x="6238875" y="1295400"/>
            <a:ext cx="2743200"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4" name="Content Placeholder 2"/>
          <p:cNvSpPr>
            <a:spLocks noGrp="1"/>
          </p:cNvSpPr>
          <p:nvPr>
            <p:ph sz="half" idx="2"/>
          </p:nvPr>
        </p:nvSpPr>
        <p:spPr>
          <a:xfrm>
            <a:off x="3194905" y="1295400"/>
            <a:ext cx="2744665"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3" name="Content Placeholder 1"/>
          <p:cNvSpPr>
            <a:spLocks noGrp="1"/>
          </p:cNvSpPr>
          <p:nvPr>
            <p:ph sz="half" idx="1"/>
          </p:nvPr>
        </p:nvSpPr>
        <p:spPr>
          <a:xfrm>
            <a:off x="141289" y="1295400"/>
            <a:ext cx="2743200"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5873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4712677" y="3886200"/>
            <a:ext cx="4278923"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5" name="Content Placeholder 3"/>
          <p:cNvSpPr>
            <a:spLocks noGrp="1"/>
          </p:cNvSpPr>
          <p:nvPr>
            <p:ph sz="half" idx="10"/>
          </p:nvPr>
        </p:nvSpPr>
        <p:spPr>
          <a:xfrm>
            <a:off x="140677" y="3886200"/>
            <a:ext cx="4278923"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4" name="Content Placeholder 2"/>
          <p:cNvSpPr>
            <a:spLocks noGrp="1"/>
          </p:cNvSpPr>
          <p:nvPr>
            <p:ph sz="half" idx="2"/>
          </p:nvPr>
        </p:nvSpPr>
        <p:spPr>
          <a:xfrm>
            <a:off x="4712677" y="1295400"/>
            <a:ext cx="4278923"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3" name="Content Placeholder 1"/>
          <p:cNvSpPr>
            <a:spLocks noGrp="1"/>
          </p:cNvSpPr>
          <p:nvPr>
            <p:ph sz="half" idx="1"/>
          </p:nvPr>
        </p:nvSpPr>
        <p:spPr>
          <a:xfrm>
            <a:off x="140677" y="1295400"/>
            <a:ext cx="4278923"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Wingdings" panose="05000000000000000000" pitchFamily="2" charset="2"/>
              <a:buChar char=""/>
              <a:defRPr sz="1400" b="0">
                <a:solidFill>
                  <a:srgbClr val="53565A"/>
                </a:solidFill>
              </a:defRPr>
            </a:lvl3pPr>
            <a:lvl4pPr marL="685800" indent="-171450" algn="l">
              <a:buClr>
                <a:srgbClr val="97999B"/>
              </a:buClr>
              <a:buSzPct val="100000"/>
              <a:buFont typeface="Arial" panose="020B0604020202020204" pitchFamily="34" charset="0"/>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Wingdings" panose="05000000000000000000" pitchFamily="2" charset="2"/>
              <a:buChar char=""/>
              <a:defRPr sz="1400" b="0">
                <a:solidFill>
                  <a:srgbClr val="53565A"/>
                </a:solidFill>
              </a:defRPr>
            </a:lvl7pPr>
            <a:lvl8pPr marL="1371600" indent="-171450" algn="l">
              <a:buClr>
                <a:srgbClr val="97999B"/>
              </a:buClr>
              <a:buSzPct val="100000"/>
              <a:buFont typeface="Arial" panose="020B0604020202020204" pitchFamily="34" charset="0"/>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501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712677" y="1295400"/>
            <a:ext cx="4267201" cy="4876800"/>
          </a:xfrm>
        </p:spPr>
        <p:txBody>
          <a:bodyPr/>
          <a:lstStyle>
            <a:lvl1pPr marL="171450" indent="-171450" algn="l">
              <a:buClr>
                <a:srgbClr val="CB6015"/>
              </a:buClr>
              <a:buSzPct val="80000"/>
              <a:buFont typeface="Arial"/>
              <a:buChar char="▼"/>
              <a:defRPr sz="1400" b="0">
                <a:solidFill>
                  <a:srgbClr val="53565A"/>
                </a:solidFill>
              </a:defRPr>
            </a:lvl1pPr>
            <a:lvl2pPr marL="342900" indent="-171450" algn="l">
              <a:buClr>
                <a:srgbClr val="CB6015"/>
              </a:buClr>
              <a:buSzPct val="100000"/>
              <a:buFont typeface="Arial"/>
              <a:buChar char="–"/>
              <a:defRPr sz="1400" b="0">
                <a:solidFill>
                  <a:srgbClr val="53565A"/>
                </a:solidFill>
              </a:defRPr>
            </a:lvl2pPr>
            <a:lvl3pPr marL="514350" indent="-171450" algn="l">
              <a:buClr>
                <a:srgbClr val="CB6015"/>
              </a:buClr>
              <a:buSzPct val="100000"/>
              <a:buFont typeface="Wingdings" panose="05000000000000000000" pitchFamily="2" charset="2"/>
              <a:buChar char=""/>
              <a:defRPr sz="1400" b="0">
                <a:solidFill>
                  <a:srgbClr val="53565A"/>
                </a:solidFill>
              </a:defRPr>
            </a:lvl3pPr>
            <a:lvl4pPr marL="685800" indent="-171450" algn="l">
              <a:buClr>
                <a:srgbClr val="CB6015"/>
              </a:buClr>
              <a:buSzPct val="100000"/>
              <a:buFont typeface="Arial" panose="020B0604020202020204" pitchFamily="34" charset="0"/>
              <a:buChar char="○"/>
              <a:defRPr sz="1400" b="0">
                <a:solidFill>
                  <a:srgbClr val="53565A"/>
                </a:solidFill>
              </a:defRPr>
            </a:lvl4pPr>
            <a:lvl5pPr marL="857250" indent="-171450" algn="l">
              <a:buClr>
                <a:srgbClr val="CB6015"/>
              </a:buClr>
              <a:buSzPct val="100000"/>
              <a:buFont typeface="Symbol"/>
              <a:buChar char="·"/>
              <a:defRPr sz="1400" b="0">
                <a:solidFill>
                  <a:srgbClr val="53565A"/>
                </a:solidFill>
              </a:defRPr>
            </a:lvl5pPr>
            <a:lvl6pPr marL="1028700" indent="-171450" algn="l">
              <a:buClr>
                <a:srgbClr val="CB6015"/>
              </a:buClr>
              <a:buSzPct val="100000"/>
              <a:buFont typeface="Arial"/>
              <a:buChar char="–"/>
              <a:defRPr sz="1400" b="0">
                <a:solidFill>
                  <a:srgbClr val="53565A"/>
                </a:solidFill>
              </a:defRPr>
            </a:lvl6pPr>
            <a:lvl7pPr marL="1200150" indent="-171450" algn="l">
              <a:buClr>
                <a:srgbClr val="CB6015"/>
              </a:buClr>
              <a:buSzPct val="100000"/>
              <a:buFont typeface="Wingdings" panose="05000000000000000000" pitchFamily="2" charset="2"/>
              <a:buChar char=""/>
              <a:defRPr sz="1400" b="0">
                <a:solidFill>
                  <a:srgbClr val="53565A"/>
                </a:solidFill>
              </a:defRPr>
            </a:lvl7pPr>
            <a:lvl8pPr marL="1371600" indent="-171450" algn="l">
              <a:buClr>
                <a:srgbClr val="CB6015"/>
              </a:buClr>
              <a:buSzPct val="100000"/>
              <a:buFont typeface="Arial" panose="020B0604020202020204" pitchFamily="34" charset="0"/>
              <a:buChar char="○"/>
              <a:defRPr sz="1400" b="0">
                <a:solidFill>
                  <a:srgbClr val="53565A"/>
                </a:solidFill>
              </a:defRPr>
            </a:lvl8pPr>
            <a:lvl9pPr marL="1543050" indent="-171450" algn="l">
              <a:buClr>
                <a:srgbClr val="CB6015"/>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4" name="Content Placeholder 1"/>
          <p:cNvSpPr>
            <a:spLocks noGrp="1"/>
          </p:cNvSpPr>
          <p:nvPr>
            <p:ph sz="half" idx="1"/>
          </p:nvPr>
        </p:nvSpPr>
        <p:spPr>
          <a:xfrm>
            <a:off x="141288" y="1295400"/>
            <a:ext cx="4278312" cy="4876800"/>
          </a:xfrm>
        </p:spPr>
        <p:txBody>
          <a:bodyPr/>
          <a:lstStyle>
            <a:lvl1pPr marL="171450" indent="-171450" algn="l">
              <a:buClr>
                <a:srgbClr val="00BDF2"/>
              </a:buClr>
              <a:buSzPct val="80000"/>
              <a:buFont typeface="Arial"/>
              <a:buChar char="▲"/>
              <a:defRPr sz="1400" b="0">
                <a:solidFill>
                  <a:srgbClr val="53565A"/>
                </a:solidFill>
              </a:defRPr>
            </a:lvl1pPr>
            <a:lvl2pPr marL="342900" indent="-171450" algn="l">
              <a:buClr>
                <a:srgbClr val="00BDF2"/>
              </a:buClr>
              <a:buSzPct val="100000"/>
              <a:buFont typeface="Arial"/>
              <a:buChar char="–"/>
              <a:defRPr sz="1400" b="0">
                <a:solidFill>
                  <a:srgbClr val="53565A"/>
                </a:solidFill>
              </a:defRPr>
            </a:lvl2pPr>
            <a:lvl3pPr marL="514350" indent="-171450" algn="l">
              <a:buClr>
                <a:srgbClr val="00BDF2"/>
              </a:buClr>
              <a:buSzPct val="100000"/>
              <a:buFont typeface="Wingdings" panose="05000000000000000000" pitchFamily="2" charset="2"/>
              <a:buChar char=""/>
              <a:defRPr sz="1400" b="0">
                <a:solidFill>
                  <a:srgbClr val="53565A"/>
                </a:solidFill>
              </a:defRPr>
            </a:lvl3pPr>
            <a:lvl4pPr marL="685800" indent="-171450" algn="l">
              <a:buClr>
                <a:srgbClr val="00BDF2"/>
              </a:buClr>
              <a:buSzPct val="100000"/>
              <a:buFont typeface="Arial" panose="020B0604020202020204" pitchFamily="34" charset="0"/>
              <a:buChar char="○"/>
              <a:defRPr sz="1400" b="0">
                <a:solidFill>
                  <a:srgbClr val="53565A"/>
                </a:solidFill>
              </a:defRPr>
            </a:lvl4pPr>
            <a:lvl5pPr marL="857250" indent="-171450" algn="l">
              <a:buClr>
                <a:srgbClr val="00BDF2"/>
              </a:buClr>
              <a:buSzPct val="100000"/>
              <a:buFont typeface="Symbol"/>
              <a:buChar char="·"/>
              <a:defRPr sz="1400" b="0">
                <a:solidFill>
                  <a:srgbClr val="53565A"/>
                </a:solidFill>
              </a:defRPr>
            </a:lvl5pPr>
            <a:lvl6pPr marL="1028700" indent="-171450" algn="l">
              <a:buClr>
                <a:srgbClr val="00BDF2"/>
              </a:buClr>
              <a:buSzPct val="100000"/>
              <a:buFont typeface="Arial"/>
              <a:buChar char="–"/>
              <a:defRPr sz="1400" b="0">
                <a:solidFill>
                  <a:srgbClr val="53565A"/>
                </a:solidFill>
              </a:defRPr>
            </a:lvl6pPr>
            <a:lvl7pPr marL="1200150" indent="-171450" algn="l">
              <a:buClr>
                <a:srgbClr val="00BDF2"/>
              </a:buClr>
              <a:buSzPct val="100000"/>
              <a:buFont typeface="Wingdings" panose="05000000000000000000" pitchFamily="2" charset="2"/>
              <a:buChar char=""/>
              <a:defRPr sz="1400" b="0">
                <a:solidFill>
                  <a:srgbClr val="53565A"/>
                </a:solidFill>
              </a:defRPr>
            </a:lvl7pPr>
            <a:lvl8pPr marL="1371600" indent="-171450" algn="l">
              <a:buClr>
                <a:srgbClr val="00BDF2"/>
              </a:buClr>
              <a:buSzPct val="100000"/>
              <a:buFont typeface="Arial" panose="020B0604020202020204" pitchFamily="34" charset="0"/>
              <a:buChar char="○"/>
              <a:defRPr sz="1400" b="0">
                <a:solidFill>
                  <a:srgbClr val="53565A"/>
                </a:solidFill>
              </a:defRPr>
            </a:lvl8pPr>
            <a:lvl9pPr marL="1543050" indent="-171450" algn="l">
              <a:buClr>
                <a:srgbClr val="00BDF2"/>
              </a:buClr>
              <a:buSzPct val="100000"/>
              <a:buFont typeface="Symbol"/>
              <a:buChar char="·"/>
              <a:defRPr sz="1400" b="0">
                <a:solidFill>
                  <a:srgbClr val="53565A"/>
                </a:solidFill>
              </a:defRPr>
            </a:lvl9p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0712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3843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Line 14"/>
          <p:cNvSpPr>
            <a:spLocks noChangeShapeType="1"/>
          </p:cNvSpPr>
          <p:nvPr/>
        </p:nvSpPr>
        <p:spPr bwMode="auto">
          <a:xfrm>
            <a:off x="141288" y="457200"/>
            <a:ext cx="8866187" cy="0"/>
          </a:xfrm>
          <a:prstGeom prst="line">
            <a:avLst/>
          </a:prstGeom>
          <a:noFill/>
          <a:ln w="6350">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 name="Rectangle 84"/>
          <p:cNvSpPr>
            <a:spLocks noGrp="1" noChangeArrowheads="1"/>
          </p:cNvSpPr>
          <p:nvPr>
            <p:ph type="body" idx="1"/>
          </p:nvPr>
        </p:nvSpPr>
        <p:spPr bwMode="gray">
          <a:xfrm>
            <a:off x="141289" y="1295400"/>
            <a:ext cx="88503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1027" name="Line 11"/>
          <p:cNvSpPr>
            <a:spLocks noChangeShapeType="1"/>
          </p:cNvSpPr>
          <p:nvPr/>
        </p:nvSpPr>
        <p:spPr bwMode="auto">
          <a:xfrm>
            <a:off x="141288" y="6400800"/>
            <a:ext cx="8866187" cy="0"/>
          </a:xfrm>
          <a:prstGeom prst="line">
            <a:avLst/>
          </a:prstGeom>
          <a:noFill/>
          <a:ln w="6350">
            <a:solidFill>
              <a:schemeClr val="accent6"/>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030" name="Picture 10" descr="citi-r_2c-blu_pos_rg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9488" y="6569075"/>
            <a:ext cx="47466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1"/>
          <p:cNvSpPr>
            <a:spLocks noGrp="1" noChangeArrowheads="1"/>
          </p:cNvSpPr>
          <p:nvPr>
            <p:ph type="title"/>
          </p:nvPr>
        </p:nvSpPr>
        <p:spPr bwMode="gray">
          <a:xfrm>
            <a:off x="141288" y="60325"/>
            <a:ext cx="8859837" cy="377825"/>
          </a:xfrm>
          <a:prstGeom prst="rect">
            <a:avLst/>
          </a:prstGeo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2" r:id="rId4"/>
    <p:sldLayoutId id="2147483673" r:id="rId5"/>
    <p:sldLayoutId id="2147483674" r:id="rId6"/>
    <p:sldLayoutId id="2147483665" r:id="rId7"/>
  </p:sldLayoutIdLst>
  <p:hf hdr="0"/>
  <p:txStyles>
    <p:titleStyle>
      <a:lvl1pPr algn="l" rtl="0" eaLnBrk="0" fontAlgn="base" hangingPunct="0">
        <a:spcBef>
          <a:spcPct val="0"/>
        </a:spcBef>
        <a:spcAft>
          <a:spcPct val="0"/>
        </a:spcAft>
        <a:defRPr sz="2400">
          <a:solidFill>
            <a:schemeClr val="accent1"/>
          </a:solidFill>
          <a:latin typeface="+mj-lt"/>
          <a:ea typeface="+mj-ea"/>
          <a:cs typeface="+mj-cs"/>
        </a:defRPr>
      </a:lvl1pPr>
      <a:lvl2pPr algn="l" rtl="0" eaLnBrk="0" fontAlgn="base" hangingPunct="0">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0" fontAlgn="base" hangingPunct="0">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0" fontAlgn="base" hangingPunct="0">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0" fontAlgn="base" hangingPunct="0">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0" fontAlgn="base" hangingPunct="0">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0" fontAlgn="base" hangingPunct="0">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0" fontAlgn="base" hangingPunct="0">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0" fontAlgn="base" hangingPunct="0">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p:titleStyle>
    <p:body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hyperlink" Target="https://vimeo.com/640005340/e252225577" TargetMode="External"/><Relationship Id="rId11" Type="http://schemas.openxmlformats.org/officeDocument/2006/relationships/image" Target="../media/image20.png"/><Relationship Id="rId5" Type="http://schemas.openxmlformats.org/officeDocument/2006/relationships/hyperlink" Target="https://vimeo.com/640005601/2a1c5fdcea" TargetMode="External"/><Relationship Id="rId10" Type="http://schemas.openxmlformats.org/officeDocument/2006/relationships/hyperlink" Target="https://vimeo.com/677357615/86fcf78eb7" TargetMode="External"/><Relationship Id="rId4" Type="http://schemas.openxmlformats.org/officeDocument/2006/relationships/image" Target="../media/image17.png"/><Relationship Id="rId9" Type="http://schemas.openxmlformats.org/officeDocument/2006/relationships/hyperlink" Target="https://vimeo.com/676381902/2ac75ea0fb"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12"/>
          <p:cNvSpPr>
            <a:spLocks noGrp="1" noChangeArrowheads="1"/>
          </p:cNvSpPr>
          <p:nvPr>
            <p:ph type="ctrTitle"/>
          </p:nvPr>
        </p:nvSpPr>
        <p:spPr bwMode="gray">
          <a:xfrm>
            <a:off x="141288" y="2631758"/>
            <a:ext cx="8861425" cy="492443"/>
          </a:xfrm>
          <a:ln w="12700"/>
        </p:spPr>
        <p:txBody>
          <a:bodyPr/>
          <a:lstStyle/>
          <a:p>
            <a:r>
              <a:rPr lang="en-US" dirty="0"/>
              <a:t>Citi Global Wealth</a:t>
            </a:r>
          </a:p>
        </p:txBody>
      </p:sp>
      <p:sp>
        <p:nvSpPr>
          <p:cNvPr id="3075" name="Rectangle 13"/>
          <p:cNvSpPr>
            <a:spLocks noGrp="1" noChangeArrowheads="1"/>
          </p:cNvSpPr>
          <p:nvPr>
            <p:ph type="subTitle" idx="1"/>
          </p:nvPr>
        </p:nvSpPr>
        <p:spPr bwMode="gray"/>
        <p:txBody>
          <a:bodyPr/>
          <a:lstStyle/>
          <a:p>
            <a:r>
              <a:rPr lang="en-US" dirty="0"/>
              <a:t>Global Marketing Team</a:t>
            </a:r>
            <a:br>
              <a:rPr lang="en-US" dirty="0"/>
            </a:br>
            <a:r>
              <a:rPr lang="en-US" dirty="0"/>
              <a:t>Marketing Materials Request</a:t>
            </a:r>
          </a:p>
        </p:txBody>
      </p:sp>
      <p:sp>
        <p:nvSpPr>
          <p:cNvPr id="3076" name="Text Box 7"/>
          <p:cNvSpPr txBox="1">
            <a:spLocks noChangeArrowheads="1"/>
          </p:cNvSpPr>
          <p:nvPr/>
        </p:nvSpPr>
        <p:spPr bwMode="gray">
          <a:xfrm>
            <a:off x="141288" y="6673899"/>
            <a:ext cx="77470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algn="l" eaLnBrk="1" hangingPunct="1"/>
            <a:r>
              <a:rPr lang="en-US" sz="1000" dirty="0">
                <a:solidFill>
                  <a:schemeClr val="accent6"/>
                </a:solidFill>
              </a:rPr>
              <a:t>Strictly Private and Confidential</a:t>
            </a:r>
          </a:p>
        </p:txBody>
      </p:sp>
      <p:pic>
        <p:nvPicPr>
          <p:cNvPr id="3077" name="Picture 32" descr="citi-r_2c-blu_pos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8351838" y="6402388"/>
            <a:ext cx="7683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5" descr="Wave_Letter_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0" y="165100"/>
            <a:ext cx="9144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13"/>
          <p:cNvSpPr txBox="1">
            <a:spLocks noChangeArrowheads="1"/>
          </p:cNvSpPr>
          <p:nvPr/>
        </p:nvSpPr>
        <p:spPr bwMode="gray">
          <a:xfrm>
            <a:off x="141287" y="4618037"/>
            <a:ext cx="88360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algn="l" eaLnBrk="1" hangingPunct="1"/>
            <a:r>
              <a:rPr lang="en-US" sz="1200" dirty="0"/>
              <a:t>February 2022</a:t>
            </a:r>
          </a:p>
        </p:txBody>
      </p:sp>
      <p:sp>
        <p:nvSpPr>
          <p:cNvPr id="3081" name="Text Box 14"/>
          <p:cNvSpPr txBox="1">
            <a:spLocks noChangeArrowheads="1"/>
          </p:cNvSpPr>
          <p:nvPr/>
        </p:nvSpPr>
        <p:spPr bwMode="gray">
          <a:xfrm>
            <a:off x="149225" y="234049"/>
            <a:ext cx="8855075" cy="27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1400">
                <a:solidFill>
                  <a:schemeClr val="tx1"/>
                </a:solidFill>
                <a:latin typeface="Arial" pitchFamily="34" charset="0"/>
                <a:ea typeface="ヒラギノ角ゴ Pro W3" pitchFamily="124" charset="-128"/>
              </a:defRPr>
            </a:lvl1pPr>
            <a:lvl2pPr marL="742950" indent="-285750" eaLnBrk="0" hangingPunct="0">
              <a:defRPr sz="1400">
                <a:solidFill>
                  <a:schemeClr val="tx1"/>
                </a:solidFill>
                <a:latin typeface="Arial" pitchFamily="34" charset="0"/>
                <a:ea typeface="ヒラギノ角ゴ Pro W3" pitchFamily="124" charset="-128"/>
              </a:defRPr>
            </a:lvl2pPr>
            <a:lvl3pPr marL="1143000" indent="-228600" eaLnBrk="0" hangingPunct="0">
              <a:defRPr sz="1400">
                <a:solidFill>
                  <a:schemeClr val="tx1"/>
                </a:solidFill>
                <a:latin typeface="Arial" pitchFamily="34" charset="0"/>
                <a:ea typeface="ヒラギノ角ゴ Pro W3" pitchFamily="124" charset="-128"/>
              </a:defRPr>
            </a:lvl3pPr>
            <a:lvl4pPr marL="1600200" indent="-228600" eaLnBrk="0" hangingPunct="0">
              <a:defRPr sz="1400">
                <a:solidFill>
                  <a:schemeClr val="tx1"/>
                </a:solidFill>
                <a:latin typeface="Arial" pitchFamily="34" charset="0"/>
                <a:ea typeface="ヒラギノ角ゴ Pro W3" pitchFamily="124" charset="-128"/>
              </a:defRPr>
            </a:lvl4pPr>
            <a:lvl5pPr marL="2057400" indent="-228600" eaLnBrk="0" hangingPunct="0">
              <a:defRPr sz="1400">
                <a:solidFill>
                  <a:schemeClr val="tx1"/>
                </a:solidFill>
                <a:latin typeface="Arial" pitchFamily="34" charset="0"/>
                <a:ea typeface="ヒラギノ角ゴ Pro W3" pitchFamily="124" charset="-128"/>
              </a:defRPr>
            </a:lvl5pPr>
            <a:lvl6pPr marL="25146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6pPr>
            <a:lvl7pPr marL="29718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7pPr>
            <a:lvl8pPr marL="34290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8pPr>
            <a:lvl9pPr marL="3886200" indent="-228600" algn="ctr" eaLnBrk="0" fontAlgn="base" hangingPunct="0">
              <a:spcBef>
                <a:spcPct val="0"/>
              </a:spcBef>
              <a:spcAft>
                <a:spcPct val="0"/>
              </a:spcAft>
              <a:defRPr sz="1400">
                <a:solidFill>
                  <a:schemeClr val="tx1"/>
                </a:solidFill>
                <a:latin typeface="Arial" pitchFamily="34" charset="0"/>
                <a:ea typeface="ヒラギノ角ゴ Pro W3" pitchFamily="124" charset="-128"/>
              </a:defRPr>
            </a:lvl9pPr>
          </a:lstStyle>
          <a:p>
            <a:pPr algn="l" eaLnBrk="1" hangingPunct="1">
              <a:lnSpc>
                <a:spcPts val="2400"/>
              </a:lnSpc>
            </a:pPr>
            <a:r>
              <a:rPr lang="en-US" dirty="0">
                <a:solidFill>
                  <a:schemeClr val="bg1"/>
                </a:solidFill>
              </a:rPr>
              <a:t>Citi Global Wealth</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10</a:t>
            </a:fld>
            <a:endParaRPr lang="en-US" sz="1000" dirty="0">
              <a:solidFill>
                <a:srgbClr val="97999B"/>
              </a:solidFill>
            </a:endParaRPr>
          </a:p>
        </p:txBody>
      </p:sp>
      <p:sp>
        <p:nvSpPr>
          <p:cNvPr id="11" name="Rectangle 62">
            <a:extLst>
              <a:ext uri="{FF2B5EF4-FFF2-40B4-BE49-F238E27FC236}">
                <a16:creationId xmlns:a16="http://schemas.microsoft.com/office/drawing/2014/main" id="{BCCD8C23-F883-D44B-A126-D401B3815F37}"/>
              </a:ext>
            </a:extLst>
          </p:cNvPr>
          <p:cNvSpPr>
            <a:spLocks noGrp="1" noChangeArrowheads="1"/>
          </p:cNvSpPr>
          <p:nvPr>
            <p:ph type="title"/>
          </p:nvPr>
        </p:nvSpPr>
        <p:spPr bwMode="gray">
          <a:xfrm>
            <a:off x="141288" y="60325"/>
            <a:ext cx="8859837" cy="377825"/>
          </a:xfr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r>
              <a:rPr lang="en-US" dirty="0"/>
              <a:t>Citigold “On Your Terms”, U.S.</a:t>
            </a:r>
          </a:p>
        </p:txBody>
      </p:sp>
      <p:cxnSp>
        <p:nvCxnSpPr>
          <p:cNvPr id="12" name="Straight Connector 11">
            <a:extLst>
              <a:ext uri="{FF2B5EF4-FFF2-40B4-BE49-F238E27FC236}">
                <a16:creationId xmlns:a16="http://schemas.microsoft.com/office/drawing/2014/main" id="{35B40FE0-F20D-1641-AE04-841EEBC1210D}"/>
              </a:ext>
            </a:extLst>
          </p:cNvPr>
          <p:cNvCxnSpPr/>
          <p:nvPr/>
        </p:nvCxnSpPr>
        <p:spPr bwMode="auto">
          <a:xfrm flipV="1">
            <a:off x="4386259" y="1216152"/>
            <a:ext cx="0" cy="5184648"/>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6BF6A58B-F595-4D1B-B58B-5CAA6653A49F}"/>
              </a:ext>
            </a:extLst>
          </p:cNvPr>
          <p:cNvSpPr txBox="1"/>
          <p:nvPr/>
        </p:nvSpPr>
        <p:spPr>
          <a:xfrm>
            <a:off x="76197" y="530352"/>
            <a:ext cx="4191000" cy="892552"/>
          </a:xfrm>
          <a:prstGeom prst="rect">
            <a:avLst/>
          </a:prstGeom>
          <a:noFill/>
        </p:spPr>
        <p:txBody>
          <a:bodyPr wrap="square">
            <a:spAutoFit/>
          </a:bodyPr>
          <a:lstStyle/>
          <a:p>
            <a:pPr algn="l"/>
            <a:r>
              <a:rPr lang="en-US" sz="1400" b="1" kern="0" dirty="0">
                <a:solidFill>
                  <a:srgbClr val="002D72"/>
                </a:solidFill>
              </a:rPr>
              <a:t>OWNED (IN BRANCH)</a:t>
            </a:r>
          </a:p>
          <a:p>
            <a:pPr algn="l"/>
            <a:r>
              <a:rPr lang="en-US" sz="800" dirty="0">
                <a:solidFill>
                  <a:schemeClr val="accent1"/>
                </a:solidFill>
              </a:rPr>
              <a:t>ATM, Branch External Merchandising, Branch Interior Merchandising, Branch Collateral, Salesforce Tools, MMTO/Marketing Center, Branch Digital Screens, Servicing Letters, Welcome Kits</a:t>
            </a:r>
          </a:p>
          <a:p>
            <a:pPr algn="l"/>
            <a:endParaRPr lang="en-US" dirty="0"/>
          </a:p>
        </p:txBody>
      </p:sp>
      <p:sp>
        <p:nvSpPr>
          <p:cNvPr id="17" name="TextBox 16">
            <a:extLst>
              <a:ext uri="{FF2B5EF4-FFF2-40B4-BE49-F238E27FC236}">
                <a16:creationId xmlns:a16="http://schemas.microsoft.com/office/drawing/2014/main" id="{EB5D5F2D-3898-453E-A4EB-2D60905446A5}"/>
              </a:ext>
            </a:extLst>
          </p:cNvPr>
          <p:cNvSpPr txBox="1"/>
          <p:nvPr/>
        </p:nvSpPr>
        <p:spPr>
          <a:xfrm>
            <a:off x="4620102" y="530352"/>
            <a:ext cx="4424522" cy="677108"/>
          </a:xfrm>
          <a:prstGeom prst="rect">
            <a:avLst/>
          </a:prstGeom>
          <a:noFill/>
        </p:spPr>
        <p:txBody>
          <a:bodyPr wrap="square">
            <a:spAutoFit/>
          </a:bodyPr>
          <a:lstStyle/>
          <a:p>
            <a:pPr algn="l"/>
            <a:r>
              <a:rPr lang="en-US" sz="1400" b="1" kern="0" dirty="0">
                <a:solidFill>
                  <a:srgbClr val="002D72"/>
                </a:solidFill>
              </a:rPr>
              <a:t>OWNED (EVENTS &amp; SPONSORSHIPS)</a:t>
            </a:r>
            <a:endParaRPr lang="en-US" sz="1000" dirty="0">
              <a:solidFill>
                <a:schemeClr val="accent1"/>
              </a:solidFill>
            </a:endParaRPr>
          </a:p>
          <a:p>
            <a:pPr marL="0" lvl="1" algn="l"/>
            <a:r>
              <a:rPr lang="en-US" sz="800" dirty="0">
                <a:solidFill>
                  <a:schemeClr val="accent1"/>
                </a:solidFill>
              </a:rPr>
              <a:t>Experiential Events and Assets (assets that go into the event including pre and post assets), Sponsorship Activation Events, Sponsorship Assets (assets that go int the sponsorship activation including pre and post assets, Partner Assets (e.g., AA owned assets)</a:t>
            </a:r>
          </a:p>
        </p:txBody>
      </p:sp>
      <p:grpSp>
        <p:nvGrpSpPr>
          <p:cNvPr id="8" name="Group 7">
            <a:extLst>
              <a:ext uri="{FF2B5EF4-FFF2-40B4-BE49-F238E27FC236}">
                <a16:creationId xmlns:a16="http://schemas.microsoft.com/office/drawing/2014/main" id="{40BF47CB-FCAB-DC40-A941-56B0841B98BE}"/>
              </a:ext>
            </a:extLst>
          </p:cNvPr>
          <p:cNvGrpSpPr/>
          <p:nvPr/>
        </p:nvGrpSpPr>
        <p:grpSpPr>
          <a:xfrm>
            <a:off x="245019" y="1447800"/>
            <a:ext cx="3134030" cy="2451526"/>
            <a:chOff x="245019" y="1325950"/>
            <a:chExt cx="3134030" cy="2451526"/>
          </a:xfrm>
        </p:grpSpPr>
        <p:pic>
          <p:nvPicPr>
            <p:cNvPr id="5" name="Picture 4">
              <a:extLst>
                <a:ext uri="{FF2B5EF4-FFF2-40B4-BE49-F238E27FC236}">
                  <a16:creationId xmlns:a16="http://schemas.microsoft.com/office/drawing/2014/main" id="{E118A785-6D2B-3B44-A39A-E57D7453D7C9}"/>
                </a:ext>
              </a:extLst>
            </p:cNvPr>
            <p:cNvPicPr>
              <a:picLocks noChangeAspect="1"/>
            </p:cNvPicPr>
            <p:nvPr/>
          </p:nvPicPr>
          <p:blipFill rotWithShape="1">
            <a:blip r:embed="rId3"/>
            <a:srcRect r="50989"/>
            <a:stretch/>
          </p:blipFill>
          <p:spPr>
            <a:xfrm>
              <a:off x="245019" y="1325950"/>
              <a:ext cx="1888577" cy="2451526"/>
            </a:xfrm>
            <a:prstGeom prst="rect">
              <a:avLst/>
            </a:prstGeom>
          </p:spPr>
        </p:pic>
        <p:pic>
          <p:nvPicPr>
            <p:cNvPr id="18" name="Picture 17">
              <a:extLst>
                <a:ext uri="{FF2B5EF4-FFF2-40B4-BE49-F238E27FC236}">
                  <a16:creationId xmlns:a16="http://schemas.microsoft.com/office/drawing/2014/main" id="{B1F57F91-D8BA-E74D-9DE0-6DF8D6109A79}"/>
                </a:ext>
              </a:extLst>
            </p:cNvPr>
            <p:cNvPicPr>
              <a:picLocks noChangeAspect="1"/>
            </p:cNvPicPr>
            <p:nvPr/>
          </p:nvPicPr>
          <p:blipFill rotWithShape="1">
            <a:blip r:embed="rId3"/>
            <a:srcRect l="50330" r="659"/>
            <a:stretch/>
          </p:blipFill>
          <p:spPr>
            <a:xfrm>
              <a:off x="1490472" y="1325950"/>
              <a:ext cx="1888577" cy="2451526"/>
            </a:xfrm>
            <a:prstGeom prst="rect">
              <a:avLst/>
            </a:prstGeom>
          </p:spPr>
        </p:pic>
      </p:grpSp>
      <p:sp>
        <p:nvSpPr>
          <p:cNvPr id="19" name="TextBox 18">
            <a:extLst>
              <a:ext uri="{FF2B5EF4-FFF2-40B4-BE49-F238E27FC236}">
                <a16:creationId xmlns:a16="http://schemas.microsoft.com/office/drawing/2014/main" id="{C0EF92C4-D3B6-DD45-9D30-3B4CA0890490}"/>
              </a:ext>
            </a:extLst>
          </p:cNvPr>
          <p:cNvSpPr txBox="1"/>
          <p:nvPr/>
        </p:nvSpPr>
        <p:spPr>
          <a:xfrm>
            <a:off x="212809" y="3899326"/>
            <a:ext cx="1600203" cy="369332"/>
          </a:xfrm>
          <a:prstGeom prst="rect">
            <a:avLst/>
          </a:prstGeom>
          <a:noFill/>
        </p:spPr>
        <p:txBody>
          <a:bodyPr wrap="square" rtlCol="0">
            <a:spAutoFit/>
          </a:bodyPr>
          <a:lstStyle/>
          <a:p>
            <a:pPr algn="l"/>
            <a:r>
              <a:rPr lang="en-US" sz="900" baseline="0" dirty="0">
                <a:ea typeface="+mj-ea"/>
              </a:rPr>
              <a:t>Welcome Kit</a:t>
            </a:r>
            <a:endParaRPr lang="en-US" sz="900" dirty="0">
              <a:ea typeface="+mj-ea"/>
            </a:endParaRPr>
          </a:p>
          <a:p>
            <a:pPr algn="l"/>
            <a:r>
              <a:rPr lang="en-US" sz="900" dirty="0">
                <a:ea typeface="+mj-ea"/>
              </a:rPr>
              <a:t>Live: Q2’21 – Q1’22</a:t>
            </a:r>
          </a:p>
        </p:txBody>
      </p:sp>
      <p:cxnSp>
        <p:nvCxnSpPr>
          <p:cNvPr id="14" name="Straight Connector 13">
            <a:extLst>
              <a:ext uri="{FF2B5EF4-FFF2-40B4-BE49-F238E27FC236}">
                <a16:creationId xmlns:a16="http://schemas.microsoft.com/office/drawing/2014/main" id="{0DDB93A4-5C0A-C04A-9227-020E1A8896BD}"/>
              </a:ext>
            </a:extLst>
          </p:cNvPr>
          <p:cNvCxnSpPr/>
          <p:nvPr/>
        </p:nvCxnSpPr>
        <p:spPr bwMode="auto">
          <a:xfrm>
            <a:off x="-228600" y="1219200"/>
            <a:ext cx="9601200"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1720589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11</a:t>
            </a:fld>
            <a:endParaRPr lang="en-US" sz="1000" dirty="0">
              <a:solidFill>
                <a:srgbClr val="97999B"/>
              </a:solidFill>
            </a:endParaRPr>
          </a:p>
        </p:txBody>
      </p:sp>
      <p:cxnSp>
        <p:nvCxnSpPr>
          <p:cNvPr id="16" name="Straight Connector 15">
            <a:extLst>
              <a:ext uri="{FF2B5EF4-FFF2-40B4-BE49-F238E27FC236}">
                <a16:creationId xmlns:a16="http://schemas.microsoft.com/office/drawing/2014/main" id="{C80B5DBE-3186-4ACA-96B7-CBFA5DE900DD}"/>
              </a:ext>
            </a:extLst>
          </p:cNvPr>
          <p:cNvCxnSpPr/>
          <p:nvPr/>
        </p:nvCxnSpPr>
        <p:spPr bwMode="auto">
          <a:xfrm>
            <a:off x="-228600" y="1069848"/>
            <a:ext cx="9601200"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a:extLst>
              <a:ext uri="{FF2B5EF4-FFF2-40B4-BE49-F238E27FC236}">
                <a16:creationId xmlns:a16="http://schemas.microsoft.com/office/drawing/2014/main" id="{EFB28207-8A50-7D48-86D5-43AFFD4F5C22}"/>
              </a:ext>
            </a:extLst>
          </p:cNvPr>
          <p:cNvPicPr>
            <a:picLocks noChangeAspect="1"/>
          </p:cNvPicPr>
          <p:nvPr/>
        </p:nvPicPr>
        <p:blipFill rotWithShape="1">
          <a:blip r:embed="rId3"/>
          <a:srcRect l="1631" t="52870" r="63514" b="12249"/>
          <a:stretch/>
        </p:blipFill>
        <p:spPr>
          <a:xfrm>
            <a:off x="261989" y="2067398"/>
            <a:ext cx="2860452" cy="472425"/>
          </a:xfrm>
          <a:prstGeom prst="rect">
            <a:avLst/>
          </a:prstGeom>
        </p:spPr>
      </p:pic>
      <p:pic>
        <p:nvPicPr>
          <p:cNvPr id="3" name="Picture 2">
            <a:extLst>
              <a:ext uri="{FF2B5EF4-FFF2-40B4-BE49-F238E27FC236}">
                <a16:creationId xmlns:a16="http://schemas.microsoft.com/office/drawing/2014/main" id="{770766B8-D067-4846-A8BA-444C7A08E8E7}"/>
              </a:ext>
            </a:extLst>
          </p:cNvPr>
          <p:cNvPicPr>
            <a:picLocks noChangeAspect="1"/>
          </p:cNvPicPr>
          <p:nvPr/>
        </p:nvPicPr>
        <p:blipFill rotWithShape="1">
          <a:blip r:embed="rId4"/>
          <a:srcRect l="5725" t="56829" r="15875"/>
          <a:stretch/>
        </p:blipFill>
        <p:spPr>
          <a:xfrm>
            <a:off x="5029200" y="2067398"/>
            <a:ext cx="1677328" cy="524103"/>
          </a:xfrm>
          <a:prstGeom prst="rect">
            <a:avLst/>
          </a:prstGeom>
        </p:spPr>
      </p:pic>
      <p:sp>
        <p:nvSpPr>
          <p:cNvPr id="15" name="TextBox 14">
            <a:extLst>
              <a:ext uri="{FF2B5EF4-FFF2-40B4-BE49-F238E27FC236}">
                <a16:creationId xmlns:a16="http://schemas.microsoft.com/office/drawing/2014/main" id="{9211C609-C737-E242-8B08-BCDB66F162DC}"/>
              </a:ext>
            </a:extLst>
          </p:cNvPr>
          <p:cNvSpPr txBox="1"/>
          <p:nvPr/>
        </p:nvSpPr>
        <p:spPr>
          <a:xfrm>
            <a:off x="223834" y="1521484"/>
            <a:ext cx="4011455" cy="553998"/>
          </a:xfrm>
          <a:prstGeom prst="rect">
            <a:avLst/>
          </a:prstGeom>
          <a:noFill/>
        </p:spPr>
        <p:txBody>
          <a:bodyPr wrap="square" rtlCol="0">
            <a:spAutoFit/>
          </a:bodyPr>
          <a:lstStyle/>
          <a:p>
            <a:pPr algn="l"/>
            <a:r>
              <a:rPr lang="en-US" sz="1000" baseline="0" dirty="0">
                <a:ea typeface="+mj-ea"/>
              </a:rPr>
              <a:t>The Citigold product bar is used on the majority of creative assets and is deployed at the top left of a creative asset to act as a lead-in to messaging.</a:t>
            </a:r>
            <a:endParaRPr lang="en-US" sz="1000" dirty="0">
              <a:ea typeface="+mj-ea"/>
            </a:endParaRPr>
          </a:p>
        </p:txBody>
      </p:sp>
      <p:sp>
        <p:nvSpPr>
          <p:cNvPr id="17" name="TextBox 16">
            <a:extLst>
              <a:ext uri="{FF2B5EF4-FFF2-40B4-BE49-F238E27FC236}">
                <a16:creationId xmlns:a16="http://schemas.microsoft.com/office/drawing/2014/main" id="{C905A764-F921-3B42-BB8C-762DFFBED7A7}"/>
              </a:ext>
            </a:extLst>
          </p:cNvPr>
          <p:cNvSpPr txBox="1"/>
          <p:nvPr/>
        </p:nvSpPr>
        <p:spPr>
          <a:xfrm>
            <a:off x="242428" y="3555410"/>
            <a:ext cx="3568496" cy="400110"/>
          </a:xfrm>
          <a:prstGeom prst="rect">
            <a:avLst/>
          </a:prstGeom>
          <a:noFill/>
        </p:spPr>
        <p:txBody>
          <a:bodyPr wrap="square" rtlCol="0">
            <a:spAutoFit/>
          </a:bodyPr>
          <a:lstStyle/>
          <a:p>
            <a:pPr algn="l"/>
            <a:r>
              <a:rPr lang="en-US" sz="1000" baseline="0" dirty="0">
                <a:ea typeface="+mj-ea"/>
              </a:rPr>
              <a:t>The fill in the blank headline structure and box treatment is only relevant for the current “On Your Terms” campaign.</a:t>
            </a:r>
            <a:endParaRPr lang="en-US" sz="1000" dirty="0">
              <a:ea typeface="+mj-ea"/>
            </a:endParaRPr>
          </a:p>
        </p:txBody>
      </p:sp>
      <p:pic>
        <p:nvPicPr>
          <p:cNvPr id="7" name="Picture 6">
            <a:extLst>
              <a:ext uri="{FF2B5EF4-FFF2-40B4-BE49-F238E27FC236}">
                <a16:creationId xmlns:a16="http://schemas.microsoft.com/office/drawing/2014/main" id="{79BE67C0-3783-D048-9BA2-8289FF07C3FB}"/>
              </a:ext>
            </a:extLst>
          </p:cNvPr>
          <p:cNvPicPr>
            <a:picLocks noChangeAspect="1"/>
          </p:cNvPicPr>
          <p:nvPr/>
        </p:nvPicPr>
        <p:blipFill>
          <a:blip r:embed="rId5"/>
          <a:stretch>
            <a:fillRect/>
          </a:stretch>
        </p:blipFill>
        <p:spPr>
          <a:xfrm>
            <a:off x="380997" y="3998158"/>
            <a:ext cx="2261585" cy="1664185"/>
          </a:xfrm>
          <a:prstGeom prst="rect">
            <a:avLst/>
          </a:prstGeom>
        </p:spPr>
      </p:pic>
      <p:sp>
        <p:nvSpPr>
          <p:cNvPr id="18" name="TextBox 17">
            <a:extLst>
              <a:ext uri="{FF2B5EF4-FFF2-40B4-BE49-F238E27FC236}">
                <a16:creationId xmlns:a16="http://schemas.microsoft.com/office/drawing/2014/main" id="{E67FC857-992B-2249-9CB8-8136B265B230}"/>
              </a:ext>
            </a:extLst>
          </p:cNvPr>
          <p:cNvSpPr txBox="1"/>
          <p:nvPr/>
        </p:nvSpPr>
        <p:spPr>
          <a:xfrm>
            <a:off x="4923676" y="1519752"/>
            <a:ext cx="3973299" cy="400110"/>
          </a:xfrm>
          <a:prstGeom prst="rect">
            <a:avLst/>
          </a:prstGeom>
          <a:noFill/>
        </p:spPr>
        <p:txBody>
          <a:bodyPr wrap="square" rtlCol="0">
            <a:spAutoFit/>
          </a:bodyPr>
          <a:lstStyle/>
          <a:p>
            <a:pPr algn="l"/>
            <a:r>
              <a:rPr lang="en-US" sz="1000" baseline="0" dirty="0">
                <a:ea typeface="+mj-ea"/>
              </a:rPr>
              <a:t>The Citigold word mark is used on assets that cannot accommodate the brand bar (e.g. email, paid media Custom Units)</a:t>
            </a:r>
            <a:endParaRPr lang="en-US" sz="1000" dirty="0">
              <a:ea typeface="+mj-ea"/>
            </a:endParaRPr>
          </a:p>
        </p:txBody>
      </p:sp>
      <p:sp>
        <p:nvSpPr>
          <p:cNvPr id="20" name="Rectangle 62">
            <a:extLst>
              <a:ext uri="{FF2B5EF4-FFF2-40B4-BE49-F238E27FC236}">
                <a16:creationId xmlns:a16="http://schemas.microsoft.com/office/drawing/2014/main" id="{1C849436-C379-DC40-AF93-1DC1BB3E6A05}"/>
              </a:ext>
            </a:extLst>
          </p:cNvPr>
          <p:cNvSpPr>
            <a:spLocks noGrp="1" noChangeArrowheads="1"/>
          </p:cNvSpPr>
          <p:nvPr>
            <p:ph type="title"/>
          </p:nvPr>
        </p:nvSpPr>
        <p:spPr bwMode="gray">
          <a:xfrm>
            <a:off x="141288" y="60325"/>
            <a:ext cx="8859837" cy="377825"/>
          </a:xfr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r>
              <a:rPr lang="en-US" dirty="0"/>
              <a:t>Citigold “On Your Terms”, U.S.</a:t>
            </a:r>
          </a:p>
        </p:txBody>
      </p:sp>
      <p:sp>
        <p:nvSpPr>
          <p:cNvPr id="14" name="TextBox 13">
            <a:extLst>
              <a:ext uri="{FF2B5EF4-FFF2-40B4-BE49-F238E27FC236}">
                <a16:creationId xmlns:a16="http://schemas.microsoft.com/office/drawing/2014/main" id="{A6A97F01-2178-41B0-A1A1-1A91E99FE102}"/>
              </a:ext>
            </a:extLst>
          </p:cNvPr>
          <p:cNvSpPr txBox="1"/>
          <p:nvPr/>
        </p:nvSpPr>
        <p:spPr>
          <a:xfrm>
            <a:off x="76196" y="609600"/>
            <a:ext cx="6781803" cy="430887"/>
          </a:xfrm>
          <a:prstGeom prst="rect">
            <a:avLst/>
          </a:prstGeom>
          <a:noFill/>
        </p:spPr>
        <p:txBody>
          <a:bodyPr wrap="square">
            <a:spAutoFit/>
          </a:bodyPr>
          <a:lstStyle/>
          <a:p>
            <a:pPr algn="l"/>
            <a:r>
              <a:rPr lang="en-US" sz="1400" b="1" kern="0" dirty="0">
                <a:solidFill>
                  <a:srgbClr val="002D72"/>
                </a:solidFill>
              </a:rPr>
              <a:t>HIGHLIGHT PRIORITY BRANDING ELEMENTS</a:t>
            </a:r>
          </a:p>
          <a:p>
            <a:pPr algn="l"/>
            <a:r>
              <a:rPr lang="en-US" sz="800" dirty="0">
                <a:solidFill>
                  <a:schemeClr val="accent1"/>
                </a:solidFill>
              </a:rPr>
              <a:t>Please indicate Citi and product branding elements that are utilized in current work and whether they are important for upcoming work.</a:t>
            </a:r>
          </a:p>
        </p:txBody>
      </p:sp>
    </p:spTree>
    <p:custDataLst>
      <p:tags r:id="rId1"/>
    </p:custDataLst>
    <p:extLst>
      <p:ext uri="{BB962C8B-B14F-4D97-AF65-F5344CB8AC3E}">
        <p14:creationId xmlns:p14="http://schemas.microsoft.com/office/powerpoint/2010/main" val="395267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618600-B334-D949-982B-C2DC4E7D5BB5}"/>
              </a:ext>
            </a:extLst>
          </p:cNvPr>
          <p:cNvSpPr>
            <a:spLocks noGrp="1"/>
          </p:cNvSpPr>
          <p:nvPr>
            <p:ph idx="1"/>
          </p:nvPr>
        </p:nvSpPr>
        <p:spPr>
          <a:xfrm>
            <a:off x="228600" y="609600"/>
            <a:ext cx="8610600" cy="3657600"/>
          </a:xfrm>
        </p:spPr>
        <p:txBody>
          <a:bodyPr/>
          <a:lstStyle/>
          <a:p>
            <a:pPr marL="0" indent="0">
              <a:spcBef>
                <a:spcPts val="2400"/>
              </a:spcBef>
              <a:buNone/>
            </a:pPr>
            <a:r>
              <a:rPr lang="en-US" dirty="0">
                <a:solidFill>
                  <a:schemeClr val="tx1">
                    <a:lumMod val="75000"/>
                  </a:schemeClr>
                </a:solidFill>
              </a:rPr>
              <a:t>As we assess the future state of how Citi Global Wealth appears to our prospects and clients, our first step is to review the Wealth creative assets across products and across the customer experience as they exist today.</a:t>
            </a:r>
          </a:p>
          <a:p>
            <a:pPr marL="0" indent="0">
              <a:spcBef>
                <a:spcPts val="2000"/>
              </a:spcBef>
              <a:buNone/>
            </a:pPr>
            <a:r>
              <a:rPr lang="en-US" dirty="0">
                <a:solidFill>
                  <a:schemeClr val="tx1">
                    <a:lumMod val="75000"/>
                  </a:schemeClr>
                </a:solidFill>
              </a:rPr>
              <a:t>The following pages are a template for each market to complete by </a:t>
            </a:r>
            <a:r>
              <a:rPr lang="en-US" b="1" u="sng" dirty="0">
                <a:solidFill>
                  <a:srgbClr val="002D72"/>
                </a:solidFill>
              </a:rPr>
              <a:t>no later than March 10</a:t>
            </a:r>
            <a:r>
              <a:rPr lang="en-US" dirty="0">
                <a:solidFill>
                  <a:schemeClr val="tx1">
                    <a:lumMod val="75000"/>
                  </a:schemeClr>
                </a:solidFill>
              </a:rPr>
              <a:t>.  </a:t>
            </a:r>
            <a:br>
              <a:rPr lang="en-US" dirty="0">
                <a:solidFill>
                  <a:schemeClr val="tx1">
                    <a:lumMod val="75000"/>
                  </a:schemeClr>
                </a:solidFill>
              </a:rPr>
            </a:br>
            <a:r>
              <a:rPr lang="en-US" i="1" dirty="0">
                <a:solidFill>
                  <a:schemeClr val="tx1">
                    <a:lumMod val="75000"/>
                  </a:schemeClr>
                </a:solidFill>
              </a:rPr>
              <a:t>To assist you, we have provided an example on Slides 7-11 of a U.S. </a:t>
            </a:r>
            <a:r>
              <a:rPr lang="en-US" i="1" dirty="0" err="1">
                <a:solidFill>
                  <a:schemeClr val="tx1">
                    <a:lumMod val="75000"/>
                  </a:schemeClr>
                </a:solidFill>
              </a:rPr>
              <a:t>Citigold</a:t>
            </a:r>
            <a:r>
              <a:rPr lang="en-US" i="1" dirty="0">
                <a:solidFill>
                  <a:schemeClr val="tx1">
                    <a:lumMod val="75000"/>
                  </a:schemeClr>
                </a:solidFill>
              </a:rPr>
              <a:t> “On Your Terms” campaign.</a:t>
            </a:r>
          </a:p>
          <a:p>
            <a:pPr marL="0" indent="0">
              <a:spcBef>
                <a:spcPts val="2000"/>
              </a:spcBef>
              <a:buNone/>
            </a:pPr>
            <a:r>
              <a:rPr lang="en-US" dirty="0">
                <a:solidFill>
                  <a:schemeClr val="tx1">
                    <a:lumMod val="75000"/>
                  </a:schemeClr>
                </a:solidFill>
              </a:rPr>
              <a:t>Please include examples of the following creative assets with </a:t>
            </a:r>
            <a:r>
              <a:rPr lang="en-US" b="1" u="sng" dirty="0">
                <a:solidFill>
                  <a:srgbClr val="002D72"/>
                </a:solidFill>
              </a:rPr>
              <a:t>planned live dates between Q3’21 and Q4’22 </a:t>
            </a:r>
            <a:r>
              <a:rPr lang="en-US" dirty="0">
                <a:solidFill>
                  <a:schemeClr val="tx1">
                    <a:lumMod val="75000"/>
                  </a:schemeClr>
                </a:solidFill>
              </a:rPr>
              <a:t>(if final produced assets are not yet available for upcoming work, please include ad lobs / mocks):</a:t>
            </a:r>
            <a:br>
              <a:rPr lang="en-US" dirty="0">
                <a:solidFill>
                  <a:schemeClr val="tx1">
                    <a:lumMod val="75000"/>
                  </a:schemeClr>
                </a:solidFill>
              </a:rPr>
            </a:br>
            <a:endParaRPr lang="en-US" sz="400" dirty="0">
              <a:solidFill>
                <a:schemeClr val="tx1">
                  <a:lumMod val="75000"/>
                </a:schemeClr>
              </a:solidFill>
            </a:endParaRPr>
          </a:p>
          <a:p>
            <a:pPr algn="l"/>
            <a:r>
              <a:rPr lang="en-US" sz="1200" b="1" dirty="0">
                <a:solidFill>
                  <a:schemeClr val="accent1"/>
                </a:solidFill>
              </a:rPr>
              <a:t>Paid Advertising</a:t>
            </a:r>
          </a:p>
          <a:p>
            <a:pPr lvl="1">
              <a:spcBef>
                <a:spcPts val="0"/>
              </a:spcBef>
              <a:buFont typeface="Courier New" panose="02070309020205020404" pitchFamily="49" charset="0"/>
              <a:buChar char="o"/>
            </a:pPr>
            <a:r>
              <a:rPr lang="en-US" sz="1200" dirty="0">
                <a:solidFill>
                  <a:schemeClr val="tx1">
                    <a:lumMod val="75000"/>
                  </a:schemeClr>
                </a:solidFill>
              </a:rPr>
              <a:t>TV (Linear, Advanced), Addressable (TV, Digital), OLV, CTV/OTT, OOH, Print, Audio, Display, Affiliates, Social, SEM (Paid Search, SEO), Content Programs</a:t>
            </a:r>
          </a:p>
          <a:p>
            <a:r>
              <a:rPr lang="en-US" sz="1200" b="1" dirty="0">
                <a:solidFill>
                  <a:schemeClr val="accent1"/>
                </a:solidFill>
              </a:rPr>
              <a:t>Owned (Digital)</a:t>
            </a:r>
          </a:p>
          <a:p>
            <a:pPr lvl="1">
              <a:buFont typeface="Courier New" panose="02070309020205020404" pitchFamily="49" charset="0"/>
              <a:buChar char="o"/>
            </a:pPr>
            <a:r>
              <a:rPr lang="en-US" sz="1200" dirty="0">
                <a:solidFill>
                  <a:schemeClr val="tx1">
                    <a:lumMod val="75000"/>
                  </a:schemeClr>
                </a:solidFill>
              </a:rPr>
              <a:t>Social, Owned Digital Placements, Statements, Email, Direct Mail, Phone, Triggers, Push Notifications</a:t>
            </a:r>
          </a:p>
          <a:p>
            <a:r>
              <a:rPr lang="en-US" sz="1200" b="1" dirty="0">
                <a:solidFill>
                  <a:schemeClr val="accent1"/>
                </a:solidFill>
              </a:rPr>
              <a:t>Owned (In-Branch)</a:t>
            </a:r>
          </a:p>
          <a:p>
            <a:pPr lvl="1">
              <a:buFont typeface="Courier New" panose="02070309020205020404" pitchFamily="49" charset="0"/>
              <a:buChar char="o"/>
            </a:pPr>
            <a:r>
              <a:rPr lang="en-US" sz="1200" dirty="0">
                <a:solidFill>
                  <a:schemeClr val="tx1">
                    <a:lumMod val="75000"/>
                  </a:schemeClr>
                </a:solidFill>
              </a:rPr>
              <a:t>ATM, Branch External Merchandising, Branch Interior Merchandising, Branch Collateral, Salesforce Tools, MMTO/Marketing Center, Branch Digital Screens, Servicing Letters, Welcome Kits</a:t>
            </a:r>
          </a:p>
          <a:p>
            <a:r>
              <a:rPr lang="en-US" sz="1200" b="1" dirty="0">
                <a:solidFill>
                  <a:schemeClr val="accent1"/>
                </a:solidFill>
              </a:rPr>
              <a:t>Owned (Events &amp; Sponsorships)</a:t>
            </a:r>
          </a:p>
          <a:p>
            <a:pPr lvl="1">
              <a:buFont typeface="Courier New" panose="02070309020205020404" pitchFamily="49" charset="0"/>
              <a:buChar char="o"/>
            </a:pPr>
            <a:r>
              <a:rPr lang="en-US" sz="1200" dirty="0">
                <a:solidFill>
                  <a:schemeClr val="tx1">
                    <a:lumMod val="75000"/>
                  </a:schemeClr>
                </a:solidFill>
              </a:rPr>
              <a:t>Experiential Events and Assets (assets that go into the event including pre and post assets), Sponsorship Activation Events, Sponsorship Assets (assets that go int the sponsorship activation including pre and post assets, Partner Assets (e.g. AA owned assets)</a:t>
            </a:r>
          </a:p>
          <a:p>
            <a:r>
              <a:rPr lang="en-US" sz="1200" b="1" dirty="0">
                <a:solidFill>
                  <a:schemeClr val="accent1"/>
                </a:solidFill>
              </a:rPr>
              <a:t>Priority Branding Elements</a:t>
            </a:r>
          </a:p>
          <a:p>
            <a:pPr lvl="1">
              <a:buFont typeface="Courier New" panose="02070309020205020404" pitchFamily="49" charset="0"/>
              <a:buChar char="o"/>
            </a:pPr>
            <a:r>
              <a:rPr lang="en-US" sz="1200" dirty="0">
                <a:solidFill>
                  <a:schemeClr val="tx1">
                    <a:lumMod val="75000"/>
                  </a:schemeClr>
                </a:solidFill>
              </a:rPr>
              <a:t>Please indicate branding elements that are utilized in current work and whether they are important for upcoming work.</a:t>
            </a:r>
          </a:p>
        </p:txBody>
      </p:sp>
      <p:sp>
        <p:nvSpPr>
          <p:cNvPr id="3" name="Title 2">
            <a:extLst>
              <a:ext uri="{FF2B5EF4-FFF2-40B4-BE49-F238E27FC236}">
                <a16:creationId xmlns:a16="http://schemas.microsoft.com/office/drawing/2014/main" id="{E7E424A0-93ED-0547-AFD0-2E05D1415214}"/>
              </a:ext>
            </a:extLst>
          </p:cNvPr>
          <p:cNvSpPr>
            <a:spLocks noGrp="1"/>
          </p:cNvSpPr>
          <p:nvPr>
            <p:ph type="title"/>
          </p:nvPr>
        </p:nvSpPr>
        <p:spPr/>
        <p:txBody>
          <a:bodyPr/>
          <a:lstStyle/>
          <a:p>
            <a:r>
              <a:rPr lang="en-US" dirty="0"/>
              <a:t>Purpose and Objective</a:t>
            </a:r>
          </a:p>
        </p:txBody>
      </p:sp>
    </p:spTree>
    <p:extLst>
      <p:ext uri="{BB962C8B-B14F-4D97-AF65-F5344CB8AC3E}">
        <p14:creationId xmlns:p14="http://schemas.microsoft.com/office/powerpoint/2010/main" val="372405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2"/>
          <p:cNvSpPr>
            <a:spLocks noGrp="1" noChangeArrowheads="1"/>
          </p:cNvSpPr>
          <p:nvPr>
            <p:ph type="title"/>
          </p:nvPr>
        </p:nvSpPr>
        <p:spPr bwMode="gray">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r>
              <a:rPr lang="en-US" dirty="0"/>
              <a:t>Win in Wealth, UK</a:t>
            </a:r>
          </a:p>
        </p:txBody>
      </p:sp>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3</a:t>
            </a:fld>
            <a:endParaRPr lang="en-US" sz="1000" dirty="0">
              <a:solidFill>
                <a:srgbClr val="97999B"/>
              </a:solidFill>
            </a:endParaRPr>
          </a:p>
        </p:txBody>
      </p:sp>
      <p:grpSp>
        <p:nvGrpSpPr>
          <p:cNvPr id="22" name="Group 21">
            <a:extLst>
              <a:ext uri="{FF2B5EF4-FFF2-40B4-BE49-F238E27FC236}">
                <a16:creationId xmlns:a16="http://schemas.microsoft.com/office/drawing/2014/main" id="{AAC0F4B1-4A64-4D5E-ACA2-9DC0F55F1063}"/>
              </a:ext>
            </a:extLst>
          </p:cNvPr>
          <p:cNvGrpSpPr/>
          <p:nvPr/>
        </p:nvGrpSpPr>
        <p:grpSpPr>
          <a:xfrm>
            <a:off x="182880" y="1163255"/>
            <a:ext cx="8580120" cy="745979"/>
            <a:chOff x="228597" y="1513158"/>
            <a:chExt cx="3810002" cy="902635"/>
          </a:xfrm>
          <a:noFill/>
        </p:grpSpPr>
        <p:sp>
          <p:nvSpPr>
            <p:cNvPr id="26" name="Rectangle 25">
              <a:extLst>
                <a:ext uri="{FF2B5EF4-FFF2-40B4-BE49-F238E27FC236}">
                  <a16:creationId xmlns:a16="http://schemas.microsoft.com/office/drawing/2014/main" id="{88ADC98A-0536-4746-BD42-3F73E61060DD}"/>
                </a:ext>
              </a:extLst>
            </p:cNvPr>
            <p:cNvSpPr/>
            <p:nvPr/>
          </p:nvSpPr>
          <p:spPr bwMode="auto">
            <a:xfrm>
              <a:off x="228597" y="1513158"/>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8" name="Rectangle 38">
              <a:extLst>
                <a:ext uri="{FF2B5EF4-FFF2-40B4-BE49-F238E27FC236}">
                  <a16:creationId xmlns:a16="http://schemas.microsoft.com/office/drawing/2014/main" id="{25B7733B-AECE-4212-8DD5-A5C6EBABD01B}"/>
                </a:ext>
              </a:extLst>
            </p:cNvPr>
            <p:cNvSpPr txBox="1">
              <a:spLocks noChangeArrowheads="1"/>
            </p:cNvSpPr>
            <p:nvPr/>
          </p:nvSpPr>
          <p:spPr bwMode="gray">
            <a:xfrm>
              <a:off x="262081" y="1543727"/>
              <a:ext cx="3710693" cy="5990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PRODUCT VALUE PROPOSITION/FEATURES</a:t>
              </a:r>
            </a:p>
            <a:p>
              <a:pPr>
                <a:spcBef>
                  <a:spcPts val="500"/>
                </a:spcBef>
              </a:pPr>
              <a:r>
                <a:rPr lang="en-US" sz="1100" kern="0" dirty="0">
                  <a:solidFill>
                    <a:srgbClr val="002D72"/>
                  </a:solidFill>
                </a:rPr>
                <a:t>Citigold builds wealth solutions that are based on your terms and unique goals. We need to demonstrate that with Citigold, you’re not alone in managing your wealth; you’re backed by the strength of our tools and our people’s expertise</a:t>
              </a:r>
              <a:endParaRPr lang="en-US" sz="1100" kern="0" dirty="0">
                <a:solidFill>
                  <a:schemeClr val="accent1"/>
                </a:solidFill>
              </a:endParaRPr>
            </a:p>
          </p:txBody>
        </p:sp>
      </p:grpSp>
      <p:grpSp>
        <p:nvGrpSpPr>
          <p:cNvPr id="29" name="Group 28">
            <a:extLst>
              <a:ext uri="{FF2B5EF4-FFF2-40B4-BE49-F238E27FC236}">
                <a16:creationId xmlns:a16="http://schemas.microsoft.com/office/drawing/2014/main" id="{92394A9A-030E-44A7-B588-3DEC3A55E005}"/>
              </a:ext>
            </a:extLst>
          </p:cNvPr>
          <p:cNvGrpSpPr/>
          <p:nvPr/>
        </p:nvGrpSpPr>
        <p:grpSpPr>
          <a:xfrm>
            <a:off x="182880" y="2005689"/>
            <a:ext cx="8580120" cy="745979"/>
            <a:chOff x="236479" y="2570505"/>
            <a:chExt cx="3810002" cy="902635"/>
          </a:xfrm>
          <a:noFill/>
        </p:grpSpPr>
        <p:sp>
          <p:nvSpPr>
            <p:cNvPr id="30" name="Rectangle 29">
              <a:extLst>
                <a:ext uri="{FF2B5EF4-FFF2-40B4-BE49-F238E27FC236}">
                  <a16:creationId xmlns:a16="http://schemas.microsoft.com/office/drawing/2014/main" id="{90E34204-4D27-4C9A-AA25-1BFB376CCCEC}"/>
                </a:ext>
              </a:extLst>
            </p:cNvPr>
            <p:cNvSpPr/>
            <p:nvPr/>
          </p:nvSpPr>
          <p:spPr bwMode="auto">
            <a:xfrm>
              <a:off x="236479" y="2570505"/>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31" name="Rectangle 38">
              <a:extLst>
                <a:ext uri="{FF2B5EF4-FFF2-40B4-BE49-F238E27FC236}">
                  <a16:creationId xmlns:a16="http://schemas.microsoft.com/office/drawing/2014/main" id="{FB283A3F-C991-4195-B4A2-5B3225E57B7E}"/>
                </a:ext>
              </a:extLst>
            </p:cNvPr>
            <p:cNvSpPr txBox="1">
              <a:spLocks noChangeArrowheads="1"/>
            </p:cNvSpPr>
            <p:nvPr/>
          </p:nvSpPr>
          <p:spPr bwMode="gray">
            <a:xfrm>
              <a:off x="269963" y="2602677"/>
              <a:ext cx="3728867" cy="8286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algn="l" defTabSz="1838325" eaLnBrk="0" hangingPunct="0">
                <a:spcBef>
                  <a:spcPts val="500"/>
                </a:spcBef>
                <a:buClr>
                  <a:srgbClr val="97999B"/>
                </a:buClr>
                <a:buSzPct val="100000"/>
                <a:buFont typeface="Symbol"/>
                <a:buNone/>
                <a:defRPr sz="1200" b="1" kern="0">
                  <a:solidFill>
                    <a:srgbClr val="002D72"/>
                  </a:solidFill>
                  <a:latin typeface="+mn-lt"/>
                  <a:ea typeface="+mn-ea"/>
                </a:defRPr>
              </a:lvl1pPr>
              <a:lvl2pPr marL="342900" indent="-171450" algn="l" defTabSz="1838325" eaLnBrk="0" hangingPunct="0">
                <a:spcBef>
                  <a:spcPct val="25000"/>
                </a:spcBef>
                <a:buClr>
                  <a:srgbClr val="97999B"/>
                </a:buClr>
                <a:buSzPct val="100000"/>
                <a:buFont typeface="Arial"/>
                <a:buChar char="–"/>
                <a:defRPr b="0">
                  <a:solidFill>
                    <a:srgbClr val="53565A"/>
                  </a:solidFill>
                  <a:latin typeface="+mn-lt"/>
                  <a:ea typeface="+mn-ea"/>
                </a:defRPr>
              </a:lvl2pPr>
              <a:lvl3pPr marL="514350" indent="-171450" algn="l" defTabSz="1838325" eaLnBrk="0" hangingPunct="0">
                <a:spcBef>
                  <a:spcPct val="25000"/>
                </a:spcBef>
                <a:buClr>
                  <a:srgbClr val="97999B"/>
                </a:buClr>
                <a:buSzPct val="100000"/>
                <a:buFont typeface="Wingdings" panose="05000000000000000000" pitchFamily="2" charset="2"/>
                <a:buChar char=""/>
                <a:defRPr b="0">
                  <a:solidFill>
                    <a:srgbClr val="53565A"/>
                  </a:solidFill>
                  <a:latin typeface="+mn-lt"/>
                  <a:ea typeface="+mn-ea"/>
                </a:defRPr>
              </a:lvl3pPr>
              <a:lvl4pPr marL="685800" indent="-171450" algn="l" defTabSz="1838325" eaLnBrk="0" hangingPunct="0">
                <a:spcBef>
                  <a:spcPct val="25000"/>
                </a:spcBef>
                <a:buClr>
                  <a:srgbClr val="97999B"/>
                </a:buClr>
                <a:buSzPct val="100000"/>
                <a:buFont typeface="Arial" panose="020B0604020202020204" pitchFamily="34" charset="0"/>
                <a:buChar char="○"/>
                <a:defRPr b="0">
                  <a:solidFill>
                    <a:srgbClr val="53565A"/>
                  </a:solidFill>
                  <a:latin typeface="+mn-lt"/>
                  <a:ea typeface="+mn-ea"/>
                </a:defRPr>
              </a:lvl4pPr>
              <a:lvl5pPr marL="857250" indent="-171450" algn="l" defTabSz="1838325" eaLnBrk="0" hangingPunct="0">
                <a:spcBef>
                  <a:spcPct val="25000"/>
                </a:spcBef>
                <a:buClr>
                  <a:srgbClr val="97999B"/>
                </a:buClr>
                <a:buSzPct val="100000"/>
                <a:buFont typeface="Symbol"/>
                <a:buChar char="·"/>
                <a:defRPr b="0">
                  <a:solidFill>
                    <a:srgbClr val="53565A"/>
                  </a:solidFill>
                  <a:latin typeface="+mn-lt"/>
                  <a:ea typeface="+mn-ea"/>
                </a:defRPr>
              </a:lvl5pPr>
              <a:lvl6pPr marL="1028700" indent="-171450" defTabSz="1838325" eaLnBrk="0" fontAlgn="base" hangingPunct="0">
                <a:spcBef>
                  <a:spcPct val="25000"/>
                </a:spcBef>
                <a:spcAft>
                  <a:spcPct val="0"/>
                </a:spcAft>
                <a:buClr>
                  <a:srgbClr val="97999B"/>
                </a:buClr>
                <a:buSzPct val="100000"/>
                <a:buFont typeface="Arial"/>
                <a:buChar char="–"/>
                <a:defRPr b="0">
                  <a:solidFill>
                    <a:srgbClr val="53565A"/>
                  </a:solidFill>
                  <a:latin typeface="+mn-lt"/>
                  <a:ea typeface="+mn-ea"/>
                </a:defRPr>
              </a:lvl6pPr>
              <a:lvl7pPr marL="1200150" indent="-171450" defTabSz="1838325" eaLnBrk="0" fontAlgn="base" hangingPunct="0">
                <a:spcBef>
                  <a:spcPct val="25000"/>
                </a:spcBef>
                <a:spcAft>
                  <a:spcPct val="0"/>
                </a:spcAft>
                <a:buClr>
                  <a:srgbClr val="97999B"/>
                </a:buClr>
                <a:buSzPct val="100000"/>
                <a:buFont typeface="Wingdings" panose="05000000000000000000" pitchFamily="2" charset="2"/>
                <a:buChar char=""/>
                <a:defRPr b="0">
                  <a:solidFill>
                    <a:srgbClr val="53565A"/>
                  </a:solidFill>
                  <a:latin typeface="+mn-lt"/>
                  <a:ea typeface="+mn-ea"/>
                </a:defRPr>
              </a:lvl7pPr>
              <a:lvl8pPr marL="1371600" indent="-171450" defTabSz="1838325" eaLnBrk="0" fontAlgn="base" hangingPunct="0">
                <a:spcBef>
                  <a:spcPct val="25000"/>
                </a:spcBef>
                <a:spcAft>
                  <a:spcPct val="0"/>
                </a:spcAft>
                <a:buClr>
                  <a:srgbClr val="97999B"/>
                </a:buClr>
                <a:buSzPct val="100000"/>
                <a:buFont typeface="Arial" panose="020B0604020202020204" pitchFamily="34" charset="0"/>
                <a:buChar char="○"/>
                <a:defRPr b="0">
                  <a:solidFill>
                    <a:srgbClr val="53565A"/>
                  </a:solidFill>
                  <a:latin typeface="+mn-lt"/>
                  <a:ea typeface="+mn-ea"/>
                </a:defRPr>
              </a:lvl8pPr>
              <a:lvl9pPr marL="1543050" indent="-171450" defTabSz="1838325" eaLnBrk="0" fontAlgn="base" hangingPunct="0">
                <a:spcBef>
                  <a:spcPct val="25000"/>
                </a:spcBef>
                <a:spcAft>
                  <a:spcPct val="0"/>
                </a:spcAft>
                <a:buClr>
                  <a:srgbClr val="97999B"/>
                </a:buClr>
                <a:buSzPct val="100000"/>
                <a:buFont typeface="Symbol"/>
                <a:buChar char="·"/>
                <a:defRPr b="0">
                  <a:solidFill>
                    <a:srgbClr val="53565A"/>
                  </a:solidFill>
                  <a:latin typeface="+mn-lt"/>
                  <a:ea typeface="+mn-ea"/>
                </a:defRPr>
              </a:lvl9pPr>
            </a:lstStyle>
            <a:p>
              <a:r>
                <a:rPr lang="en-US" dirty="0"/>
                <a:t>PRIORITY AUDIENCE (e.g., Affluent, HNW)</a:t>
              </a:r>
            </a:p>
            <a:p>
              <a:pPr marL="171450" indent="-171450">
                <a:buFont typeface="Arial" panose="020B0604020202020204" pitchFamily="34" charset="0"/>
                <a:buChar char="•"/>
              </a:pPr>
              <a:r>
                <a:rPr lang="en-US" sz="1100" b="0" dirty="0"/>
                <a:t>Affluent &amp; HNW individuals with an investor mindset &amp; in-market for wealth solutions</a:t>
              </a:r>
            </a:p>
            <a:p>
              <a:pPr marL="171450" indent="-171450">
                <a:spcBef>
                  <a:spcPts val="500"/>
                </a:spcBef>
                <a:buFont typeface="Arial" panose="020B0604020202020204" pitchFamily="34" charset="0"/>
                <a:buChar char="•"/>
              </a:pPr>
              <a:endParaRPr lang="en-US" sz="1100" b="0" kern="0" dirty="0">
                <a:solidFill>
                  <a:schemeClr val="accent1"/>
                </a:solidFill>
              </a:endParaRPr>
            </a:p>
          </p:txBody>
        </p:sp>
      </p:grpSp>
      <p:grpSp>
        <p:nvGrpSpPr>
          <p:cNvPr id="33" name="Group 32">
            <a:extLst>
              <a:ext uri="{FF2B5EF4-FFF2-40B4-BE49-F238E27FC236}">
                <a16:creationId xmlns:a16="http://schemas.microsoft.com/office/drawing/2014/main" id="{A68E2412-FD70-45B0-A594-5BB742EF2EE8}"/>
              </a:ext>
            </a:extLst>
          </p:cNvPr>
          <p:cNvGrpSpPr/>
          <p:nvPr/>
        </p:nvGrpSpPr>
        <p:grpSpPr>
          <a:xfrm>
            <a:off x="182880" y="3458623"/>
            <a:ext cx="8568363" cy="1544475"/>
            <a:chOff x="217278" y="3625203"/>
            <a:chExt cx="3832640" cy="1286706"/>
          </a:xfrm>
          <a:noFill/>
        </p:grpSpPr>
        <p:sp>
          <p:nvSpPr>
            <p:cNvPr id="34" name="Rectangle 33">
              <a:extLst>
                <a:ext uri="{FF2B5EF4-FFF2-40B4-BE49-F238E27FC236}">
                  <a16:creationId xmlns:a16="http://schemas.microsoft.com/office/drawing/2014/main" id="{F3A6A2E3-FC6B-47F6-917C-5812F91A9528}"/>
                </a:ext>
              </a:extLst>
            </p:cNvPr>
            <p:cNvSpPr/>
            <p:nvPr/>
          </p:nvSpPr>
          <p:spPr bwMode="auto">
            <a:xfrm>
              <a:off x="217278" y="3625203"/>
              <a:ext cx="3832640" cy="1286706"/>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35" name="Rectangle 38">
              <a:extLst>
                <a:ext uri="{FF2B5EF4-FFF2-40B4-BE49-F238E27FC236}">
                  <a16:creationId xmlns:a16="http://schemas.microsoft.com/office/drawing/2014/main" id="{B9E64514-3807-434A-8D6C-E78E1FFFEF29}"/>
                </a:ext>
              </a:extLst>
            </p:cNvPr>
            <p:cNvSpPr txBox="1">
              <a:spLocks noChangeArrowheads="1"/>
            </p:cNvSpPr>
            <p:nvPr/>
          </p:nvSpPr>
          <p:spPr bwMode="gray">
            <a:xfrm>
              <a:off x="250961" y="3671262"/>
              <a:ext cx="3737909" cy="5990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PAID MEDIA INVESTMENT Q3 AND Q4 ‘21 </a:t>
              </a:r>
              <a:r>
                <a:rPr lang="en-US" sz="1200" b="1" u="sng" kern="0" dirty="0">
                  <a:solidFill>
                    <a:srgbClr val="002D72"/>
                  </a:solidFill>
                </a:rPr>
                <a:t>AND</a:t>
              </a:r>
              <a:r>
                <a:rPr lang="en-US" sz="1200" b="1" kern="0" dirty="0">
                  <a:solidFill>
                    <a:srgbClr val="002D72"/>
                  </a:solidFill>
                </a:rPr>
                <a:t> PLANNED MEDIA INVESTMENT FOR 2022</a:t>
              </a:r>
              <a:endParaRPr lang="en-US" sz="1200" b="1" u="sng" kern="0" dirty="0">
                <a:solidFill>
                  <a:srgbClr val="002D72"/>
                </a:solidFill>
              </a:endParaRPr>
            </a:p>
            <a:p>
              <a:pPr marL="0" indent="0">
                <a:spcBef>
                  <a:spcPts val="500"/>
                </a:spcBef>
                <a:buFont typeface="Symbol"/>
                <a:buNone/>
              </a:pPr>
              <a:endParaRPr lang="en-US" sz="1100" kern="0" dirty="0">
                <a:solidFill>
                  <a:srgbClr val="00BDF2"/>
                </a:solidFill>
              </a:endParaRPr>
            </a:p>
            <a:p>
              <a:pPr marL="0" indent="0">
                <a:spcBef>
                  <a:spcPts val="500"/>
                </a:spcBef>
                <a:buFont typeface="Symbol"/>
                <a:buNone/>
              </a:pPr>
              <a:endParaRPr lang="en-US" sz="1100" kern="0" dirty="0">
                <a:solidFill>
                  <a:srgbClr val="00BDF2"/>
                </a:solidFill>
              </a:endParaRPr>
            </a:p>
          </p:txBody>
        </p:sp>
      </p:grpSp>
      <p:grpSp>
        <p:nvGrpSpPr>
          <p:cNvPr id="36" name="Group 35">
            <a:extLst>
              <a:ext uri="{FF2B5EF4-FFF2-40B4-BE49-F238E27FC236}">
                <a16:creationId xmlns:a16="http://schemas.microsoft.com/office/drawing/2014/main" id="{EA23BE58-A363-4ED2-A51F-8F764F2213BC}"/>
              </a:ext>
            </a:extLst>
          </p:cNvPr>
          <p:cNvGrpSpPr/>
          <p:nvPr/>
        </p:nvGrpSpPr>
        <p:grpSpPr>
          <a:xfrm>
            <a:off x="182880" y="5099992"/>
            <a:ext cx="8580120" cy="1244588"/>
            <a:chOff x="225160" y="5064681"/>
            <a:chExt cx="3832640" cy="1284870"/>
          </a:xfrm>
          <a:noFill/>
        </p:grpSpPr>
        <p:sp>
          <p:nvSpPr>
            <p:cNvPr id="40" name="Rectangle 39">
              <a:extLst>
                <a:ext uri="{FF2B5EF4-FFF2-40B4-BE49-F238E27FC236}">
                  <a16:creationId xmlns:a16="http://schemas.microsoft.com/office/drawing/2014/main" id="{3E848CE9-A349-4A1B-84C7-83C8CD8B2AB5}"/>
                </a:ext>
              </a:extLst>
            </p:cNvPr>
            <p:cNvSpPr/>
            <p:nvPr/>
          </p:nvSpPr>
          <p:spPr bwMode="auto">
            <a:xfrm>
              <a:off x="225160" y="5064681"/>
              <a:ext cx="3832640" cy="1284870"/>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1" name="Rectangle 38">
              <a:extLst>
                <a:ext uri="{FF2B5EF4-FFF2-40B4-BE49-F238E27FC236}">
                  <a16:creationId xmlns:a16="http://schemas.microsoft.com/office/drawing/2014/main" id="{05C0766E-EFF3-41B4-AE8F-B1A983D9E099}"/>
                </a:ext>
              </a:extLst>
            </p:cNvPr>
            <p:cNvSpPr txBox="1">
              <a:spLocks noChangeArrowheads="1"/>
            </p:cNvSpPr>
            <p:nvPr/>
          </p:nvSpPr>
          <p:spPr bwMode="gray">
            <a:xfrm>
              <a:off x="258843" y="5093731"/>
              <a:ext cx="3792181" cy="5990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PERFORMANCE HIGHLIGHTS (e.g., brand lift, cpa, accounts opened during this period, AUM)</a:t>
              </a:r>
              <a:endParaRPr lang="en-US" sz="1200" b="1" u="sng" kern="0" dirty="0">
                <a:solidFill>
                  <a:srgbClr val="002D72"/>
                </a:solidFill>
              </a:endParaRPr>
            </a:p>
            <a:p>
              <a:pPr marL="0" indent="0">
                <a:spcBef>
                  <a:spcPts val="500"/>
                </a:spcBef>
                <a:buFont typeface="Symbol"/>
                <a:buNone/>
              </a:pPr>
              <a:endParaRPr lang="en-US" sz="1100" kern="0" dirty="0">
                <a:solidFill>
                  <a:srgbClr val="00BDF2"/>
                </a:solidFill>
              </a:endParaRPr>
            </a:p>
          </p:txBody>
        </p:sp>
      </p:grpSp>
      <p:grpSp>
        <p:nvGrpSpPr>
          <p:cNvPr id="42" name="Group 41">
            <a:extLst>
              <a:ext uri="{FF2B5EF4-FFF2-40B4-BE49-F238E27FC236}">
                <a16:creationId xmlns:a16="http://schemas.microsoft.com/office/drawing/2014/main" id="{FDF15982-9378-4F70-BCB7-C378F5800E24}"/>
              </a:ext>
            </a:extLst>
          </p:cNvPr>
          <p:cNvGrpSpPr/>
          <p:nvPr/>
        </p:nvGrpSpPr>
        <p:grpSpPr>
          <a:xfrm>
            <a:off x="182880" y="603605"/>
            <a:ext cx="4191794" cy="463195"/>
            <a:chOff x="257022" y="1513159"/>
            <a:chExt cx="3810002" cy="902635"/>
          </a:xfrm>
          <a:noFill/>
        </p:grpSpPr>
        <p:sp>
          <p:nvSpPr>
            <p:cNvPr id="46" name="Rectangle 45">
              <a:extLst>
                <a:ext uri="{FF2B5EF4-FFF2-40B4-BE49-F238E27FC236}">
                  <a16:creationId xmlns:a16="http://schemas.microsoft.com/office/drawing/2014/main" id="{93F6550C-57B3-4FA0-B7AF-6C7239898562}"/>
                </a:ext>
              </a:extLst>
            </p:cNvPr>
            <p:cNvSpPr/>
            <p:nvPr/>
          </p:nvSpPr>
          <p:spPr bwMode="auto">
            <a:xfrm>
              <a:off x="257022" y="1513159"/>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7" name="Rectangle 38">
              <a:extLst>
                <a:ext uri="{FF2B5EF4-FFF2-40B4-BE49-F238E27FC236}">
                  <a16:creationId xmlns:a16="http://schemas.microsoft.com/office/drawing/2014/main" id="{64A238A1-C1A7-4624-A668-AC1A5FB84BD9}"/>
                </a:ext>
              </a:extLst>
            </p:cNvPr>
            <p:cNvSpPr txBox="1">
              <a:spLocks noChangeArrowheads="1"/>
            </p:cNvSpPr>
            <p:nvPr/>
          </p:nvSpPr>
          <p:spPr bwMode="gray">
            <a:xfrm>
              <a:off x="304003" y="1524000"/>
              <a:ext cx="3734595" cy="8536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DATE IN MARKET / PLAN TO BE IN MARKET</a:t>
              </a:r>
            </a:p>
            <a:p>
              <a:pPr>
                <a:spcBef>
                  <a:spcPts val="500"/>
                </a:spcBef>
              </a:pPr>
              <a:r>
                <a:rPr lang="en-US" sz="1100" kern="0" dirty="0">
                  <a:solidFill>
                    <a:schemeClr val="accent1"/>
                  </a:solidFill>
                </a:rPr>
                <a:t>Q4’2021 - Present</a:t>
              </a:r>
            </a:p>
          </p:txBody>
        </p:sp>
      </p:grpSp>
      <p:graphicFrame>
        <p:nvGraphicFramePr>
          <p:cNvPr id="48" name="Table 2">
            <a:extLst>
              <a:ext uri="{FF2B5EF4-FFF2-40B4-BE49-F238E27FC236}">
                <a16:creationId xmlns:a16="http://schemas.microsoft.com/office/drawing/2014/main" id="{3B096F2A-A29C-4501-850A-7F26811605DD}"/>
              </a:ext>
            </a:extLst>
          </p:cNvPr>
          <p:cNvGraphicFramePr>
            <a:graphicFrameLocks noGrp="1"/>
          </p:cNvGraphicFramePr>
          <p:nvPr>
            <p:extLst>
              <p:ext uri="{D42A27DB-BD31-4B8C-83A1-F6EECF244321}">
                <p14:modId xmlns:p14="http://schemas.microsoft.com/office/powerpoint/2010/main" val="1839645051"/>
              </p:ext>
            </p:extLst>
          </p:nvPr>
        </p:nvGraphicFramePr>
        <p:xfrm>
          <a:off x="261442" y="3747970"/>
          <a:ext cx="8368131" cy="1308916"/>
        </p:xfrm>
        <a:graphic>
          <a:graphicData uri="http://schemas.openxmlformats.org/drawingml/2006/table">
            <a:tbl>
              <a:tblPr firstRow="1" bandRow="1">
                <a:tableStyleId>{5C22544A-7EE6-4342-B048-85BDC9FD1C3A}</a:tableStyleId>
              </a:tblPr>
              <a:tblGrid>
                <a:gridCol w="2789377">
                  <a:extLst>
                    <a:ext uri="{9D8B030D-6E8A-4147-A177-3AD203B41FA5}">
                      <a16:colId xmlns:a16="http://schemas.microsoft.com/office/drawing/2014/main" val="206900674"/>
                    </a:ext>
                  </a:extLst>
                </a:gridCol>
                <a:gridCol w="2789377">
                  <a:extLst>
                    <a:ext uri="{9D8B030D-6E8A-4147-A177-3AD203B41FA5}">
                      <a16:colId xmlns:a16="http://schemas.microsoft.com/office/drawing/2014/main" val="3801053710"/>
                    </a:ext>
                  </a:extLst>
                </a:gridCol>
                <a:gridCol w="2789377">
                  <a:extLst>
                    <a:ext uri="{9D8B030D-6E8A-4147-A177-3AD203B41FA5}">
                      <a16:colId xmlns:a16="http://schemas.microsoft.com/office/drawing/2014/main" val="1982490123"/>
                    </a:ext>
                  </a:extLst>
                </a:gridCol>
              </a:tblGrid>
              <a:tr h="214430">
                <a:tc>
                  <a:txBody>
                    <a:bodyPr/>
                    <a:lstStyle/>
                    <a:p>
                      <a:pPr algn="ctr"/>
                      <a:r>
                        <a:rPr lang="en-US" sz="1100" dirty="0"/>
                        <a:t>Q3 2021</a:t>
                      </a:r>
                    </a:p>
                  </a:txBody>
                  <a:tcPr marT="25807" marB="25807">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Q4 2021</a:t>
                      </a:r>
                    </a:p>
                  </a:txBody>
                  <a:tcPr marT="25807" marB="25807">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Planned 2022</a:t>
                      </a:r>
                    </a:p>
                  </a:txBody>
                  <a:tcPr marT="25807" marB="25807">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33938205"/>
                  </a:ext>
                </a:extLst>
              </a:tr>
              <a:tr h="313284">
                <a:tc>
                  <a:txBody>
                    <a:bodyPr/>
                    <a:lstStyle/>
                    <a:p>
                      <a:pPr marL="171450" indent="-171450">
                        <a:buFont typeface="Arial" panose="020B0604020202020204" pitchFamily="34" charset="0"/>
                        <a:buChar char="•"/>
                      </a:pPr>
                      <a:r>
                        <a:rPr lang="en-US" sz="900" u="sng" dirty="0">
                          <a:solidFill>
                            <a:schemeClr val="accent1"/>
                          </a:solidFill>
                        </a:rPr>
                        <a:t>Work Media Spends: </a:t>
                      </a:r>
                      <a:r>
                        <a:rPr lang="en-US" sz="900" u="none" dirty="0">
                          <a:solidFill>
                            <a:schemeClr val="accent1"/>
                          </a:solidFill>
                        </a:rPr>
                        <a:t>$77,763</a:t>
                      </a:r>
                      <a:endParaRPr lang="en-US" sz="900" u="sng"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chemeClr val="accent1"/>
                          </a:solidFill>
                        </a:rPr>
                        <a:t>Work Media Spends: </a:t>
                      </a:r>
                      <a:r>
                        <a:rPr lang="en-US" sz="900" u="none" dirty="0">
                          <a:solidFill>
                            <a:schemeClr val="accent1"/>
                          </a:solidFill>
                        </a:rPr>
                        <a:t>$480,339</a:t>
                      </a:r>
                      <a:endParaRPr lang="en-US" sz="900" u="sng"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chemeClr val="accent1"/>
                          </a:solidFill>
                        </a:rPr>
                        <a:t>Work Media Planned Budget: </a:t>
                      </a:r>
                      <a:r>
                        <a:rPr lang="en-US" sz="900" u="none" dirty="0">
                          <a:solidFill>
                            <a:schemeClr val="accent1"/>
                          </a:solidFill>
                        </a:rPr>
                        <a:t>$400,000</a:t>
                      </a:r>
                      <a:endParaRPr lang="en-US" sz="900" u="sng"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947282"/>
                  </a:ext>
                </a:extLst>
              </a:tr>
              <a:tr h="313284">
                <a:tc>
                  <a:txBody>
                    <a:bodyPr/>
                    <a:lstStyle/>
                    <a:p>
                      <a:pPr marL="171450" indent="-171450">
                        <a:buFont typeface="Arial" panose="020B0604020202020204" pitchFamily="34" charset="0"/>
                        <a:buChar char="•"/>
                      </a:pPr>
                      <a:r>
                        <a:rPr lang="en-US" sz="900" u="sng" dirty="0">
                          <a:solidFill>
                            <a:srgbClr val="002D72"/>
                          </a:solidFill>
                        </a:rPr>
                        <a:t>Objective</a:t>
                      </a:r>
                      <a:r>
                        <a:rPr lang="en-US" sz="900" dirty="0">
                          <a:solidFill>
                            <a:srgbClr val="002D72"/>
                          </a:solidFill>
                        </a:rPr>
                        <a:t>: Drive awareness and efficient site traffic as secondary KPIs</a:t>
                      </a:r>
                      <a:endParaRPr lang="en-US" sz="900"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rgbClr val="002D72"/>
                          </a:solidFill>
                        </a:rPr>
                        <a:t>Objective</a:t>
                      </a:r>
                      <a:r>
                        <a:rPr lang="en-US" sz="900" dirty="0">
                          <a:solidFill>
                            <a:srgbClr val="002D72"/>
                          </a:solidFill>
                        </a:rPr>
                        <a:t>: Continue to build Citigold awareness &amp; drive efficient website visits to learn more about Citi’s wealth offerings</a:t>
                      </a:r>
                      <a:endParaRPr lang="en-US" sz="900"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rgbClr val="002D72"/>
                          </a:solidFill>
                        </a:rPr>
                        <a:t>Objective</a:t>
                      </a:r>
                      <a:r>
                        <a:rPr lang="en-US" sz="900" dirty="0">
                          <a:solidFill>
                            <a:srgbClr val="002D72"/>
                          </a:solidFill>
                        </a:rPr>
                        <a:t>: Continue to build Citigold awareness &amp; drive efficient website visits to learn more about Citi’s wealth offerings</a:t>
                      </a:r>
                      <a:endParaRPr lang="en-US" sz="900"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103492"/>
                  </a:ext>
                </a:extLst>
              </a:tr>
              <a:tr h="313284">
                <a:tc>
                  <a:txBody>
                    <a:bodyPr/>
                    <a:lstStyle/>
                    <a:p>
                      <a:pPr marL="171450" indent="-171450">
                        <a:buFont typeface="Arial" panose="020B0604020202020204" pitchFamily="34" charset="0"/>
                        <a:buChar char="•"/>
                      </a:pPr>
                      <a:r>
                        <a:rPr lang="en-US" sz="900" u="sng" dirty="0">
                          <a:solidFill>
                            <a:schemeClr val="accent1"/>
                          </a:solidFill>
                        </a:rPr>
                        <a:t>Channels: </a:t>
                      </a:r>
                      <a:r>
                        <a:rPr lang="en-US" sz="900" u="none" dirty="0">
                          <a:solidFill>
                            <a:schemeClr val="accent1"/>
                          </a:solidFill>
                        </a:rPr>
                        <a:t>Social</a:t>
                      </a:r>
                      <a:endParaRPr lang="en-US" sz="900" u="sng"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chemeClr val="accent1"/>
                          </a:solidFill>
                        </a:rPr>
                        <a:t>Channels: </a:t>
                      </a:r>
                      <a:r>
                        <a:rPr lang="en-US" sz="900" u="none" dirty="0">
                          <a:solidFill>
                            <a:schemeClr val="accent1"/>
                          </a:solidFill>
                        </a:rPr>
                        <a:t>Social, Podcast, OOH, Display</a:t>
                      </a:r>
                      <a:endParaRPr lang="en-US" sz="900"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chemeClr val="accent1"/>
                          </a:solidFill>
                        </a:rPr>
                        <a:t>Channels: </a:t>
                      </a:r>
                      <a:r>
                        <a:rPr lang="en-US" sz="900" u="none" dirty="0">
                          <a:solidFill>
                            <a:schemeClr val="accent1"/>
                          </a:solidFill>
                        </a:rPr>
                        <a:t>Social &amp; Display</a:t>
                      </a:r>
                      <a:endParaRPr lang="en-US" sz="900" u="sng" dirty="0">
                        <a:solidFill>
                          <a:schemeClr val="accent1"/>
                        </a:solidFill>
                      </a:endParaRP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7337831"/>
                  </a:ext>
                </a:extLst>
              </a:tr>
            </a:tbl>
          </a:graphicData>
        </a:graphic>
      </p:graphicFrame>
      <p:graphicFrame>
        <p:nvGraphicFramePr>
          <p:cNvPr id="49" name="Table 2">
            <a:extLst>
              <a:ext uri="{FF2B5EF4-FFF2-40B4-BE49-F238E27FC236}">
                <a16:creationId xmlns:a16="http://schemas.microsoft.com/office/drawing/2014/main" id="{FAAFC828-5E76-43D7-AA3F-B55DF953625C}"/>
              </a:ext>
            </a:extLst>
          </p:cNvPr>
          <p:cNvGraphicFramePr>
            <a:graphicFrameLocks noGrp="1"/>
          </p:cNvGraphicFramePr>
          <p:nvPr>
            <p:extLst>
              <p:ext uri="{D42A27DB-BD31-4B8C-83A1-F6EECF244321}">
                <p14:modId xmlns:p14="http://schemas.microsoft.com/office/powerpoint/2010/main" val="4029485851"/>
              </p:ext>
            </p:extLst>
          </p:nvPr>
        </p:nvGraphicFramePr>
        <p:xfrm>
          <a:off x="318992" y="5329832"/>
          <a:ext cx="8368131" cy="880468"/>
        </p:xfrm>
        <a:graphic>
          <a:graphicData uri="http://schemas.openxmlformats.org/drawingml/2006/table">
            <a:tbl>
              <a:tblPr firstRow="1" bandRow="1">
                <a:tableStyleId>{5C22544A-7EE6-4342-B048-85BDC9FD1C3A}</a:tableStyleId>
              </a:tblPr>
              <a:tblGrid>
                <a:gridCol w="2729008">
                  <a:extLst>
                    <a:ext uri="{9D8B030D-6E8A-4147-A177-3AD203B41FA5}">
                      <a16:colId xmlns:a16="http://schemas.microsoft.com/office/drawing/2014/main" val="206900674"/>
                    </a:ext>
                  </a:extLst>
                </a:gridCol>
                <a:gridCol w="2892657">
                  <a:extLst>
                    <a:ext uri="{9D8B030D-6E8A-4147-A177-3AD203B41FA5}">
                      <a16:colId xmlns:a16="http://schemas.microsoft.com/office/drawing/2014/main" val="3801053710"/>
                    </a:ext>
                  </a:extLst>
                </a:gridCol>
                <a:gridCol w="2746466">
                  <a:extLst>
                    <a:ext uri="{9D8B030D-6E8A-4147-A177-3AD203B41FA5}">
                      <a16:colId xmlns:a16="http://schemas.microsoft.com/office/drawing/2014/main" val="1982490123"/>
                    </a:ext>
                  </a:extLst>
                </a:gridCol>
              </a:tblGrid>
              <a:tr h="143054">
                <a:tc>
                  <a:txBody>
                    <a:bodyPr/>
                    <a:lstStyle/>
                    <a:p>
                      <a:pPr algn="ctr"/>
                      <a:r>
                        <a:rPr lang="en-US" sz="900" dirty="0"/>
                        <a:t>Q3 2021</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900" dirty="0"/>
                        <a:t>Q4 2021</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Planned 2022</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33938205"/>
                  </a:ext>
                </a:extLst>
              </a:tr>
              <a:tr h="637705">
                <a:tc>
                  <a:txBody>
                    <a:bodyPr/>
                    <a:lstStyle/>
                    <a:p>
                      <a:pPr marL="171450" indent="-171450">
                        <a:buFont typeface="Arial" panose="020B0604020202020204" pitchFamily="34" charset="0"/>
                        <a:buChar char="•"/>
                      </a:pPr>
                      <a:r>
                        <a:rPr lang="en-US" sz="800" dirty="0">
                          <a:solidFill>
                            <a:schemeClr val="accent1"/>
                          </a:solidFill>
                        </a:rPr>
                        <a:t>Delivered 63% higher impressions with 22% times higher clicks and 3.5x views, which is surpassing the benchmarks on social</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800" dirty="0">
                          <a:solidFill>
                            <a:schemeClr val="accent1"/>
                          </a:solidFill>
                        </a:rPr>
                        <a:t>Apart from delivering the target impressions and 5x reach against benchmarks, we garnered 9 assisted conversions and 1 direct Citigold account open. </a:t>
                      </a:r>
                    </a:p>
                    <a:p>
                      <a:pPr marL="171450" indent="-171450">
                        <a:buFont typeface="Arial" panose="020B0604020202020204" pitchFamily="34" charset="0"/>
                        <a:buChar char="•"/>
                      </a:pPr>
                      <a:r>
                        <a:rPr lang="en-US" sz="800" dirty="0">
                          <a:solidFill>
                            <a:schemeClr val="accent1"/>
                          </a:solidFill>
                        </a:rPr>
                        <a:t>OOH successfully increased</a:t>
                      </a:r>
                      <a:r>
                        <a:rPr lang="en-US" sz="800" baseline="0" dirty="0">
                          <a:solidFill>
                            <a:schemeClr val="accent1"/>
                          </a:solidFill>
                        </a:rPr>
                        <a:t> organic searches for the brand in the surrounding areas of screen-locations</a:t>
                      </a:r>
                      <a:endParaRPr lang="en-US" sz="800" dirty="0">
                        <a:solidFill>
                          <a:schemeClr val="accent1"/>
                        </a:solidFill>
                      </a:endParaRP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050" dirty="0">
                          <a:solidFill>
                            <a:schemeClr val="accent1"/>
                          </a:solidFill>
                        </a:rPr>
                        <a:t>Campaigns Ongoing</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446793"/>
                  </a:ext>
                </a:extLst>
              </a:tr>
            </a:tbl>
          </a:graphicData>
        </a:graphic>
      </p:graphicFrame>
      <p:grpSp>
        <p:nvGrpSpPr>
          <p:cNvPr id="24" name="Group 23">
            <a:extLst>
              <a:ext uri="{FF2B5EF4-FFF2-40B4-BE49-F238E27FC236}">
                <a16:creationId xmlns:a16="http://schemas.microsoft.com/office/drawing/2014/main" id="{4DFBA86D-AF42-E047-AFE9-90B7BE35EABC}"/>
              </a:ext>
            </a:extLst>
          </p:cNvPr>
          <p:cNvGrpSpPr/>
          <p:nvPr/>
        </p:nvGrpSpPr>
        <p:grpSpPr>
          <a:xfrm>
            <a:off x="182880" y="2842612"/>
            <a:ext cx="8580120" cy="511490"/>
            <a:chOff x="216370" y="2330645"/>
            <a:chExt cx="3810002" cy="906136"/>
          </a:xfrm>
          <a:noFill/>
        </p:grpSpPr>
        <p:sp>
          <p:nvSpPr>
            <p:cNvPr id="25" name="Rectangle 24">
              <a:extLst>
                <a:ext uri="{FF2B5EF4-FFF2-40B4-BE49-F238E27FC236}">
                  <a16:creationId xmlns:a16="http://schemas.microsoft.com/office/drawing/2014/main" id="{55CC1B74-5986-1A4A-A634-0E289BDD7F71}"/>
                </a:ext>
              </a:extLst>
            </p:cNvPr>
            <p:cNvSpPr/>
            <p:nvPr/>
          </p:nvSpPr>
          <p:spPr bwMode="auto">
            <a:xfrm>
              <a:off x="216370" y="2330645"/>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7" name="Rectangle 38">
              <a:extLst>
                <a:ext uri="{FF2B5EF4-FFF2-40B4-BE49-F238E27FC236}">
                  <a16:creationId xmlns:a16="http://schemas.microsoft.com/office/drawing/2014/main" id="{3356F0FF-6E19-0A4C-8ACC-1F2D03A6ADCB}"/>
                </a:ext>
              </a:extLst>
            </p:cNvPr>
            <p:cNvSpPr txBox="1">
              <a:spLocks noChangeArrowheads="1"/>
            </p:cNvSpPr>
            <p:nvPr/>
          </p:nvSpPr>
          <p:spPr bwMode="gray">
            <a:xfrm>
              <a:off x="243406" y="2408158"/>
              <a:ext cx="3728867" cy="8286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algn="l" defTabSz="1838325" eaLnBrk="0" hangingPunct="0">
                <a:spcBef>
                  <a:spcPts val="500"/>
                </a:spcBef>
                <a:buClr>
                  <a:srgbClr val="97999B"/>
                </a:buClr>
                <a:buSzPct val="100000"/>
                <a:buFont typeface="Symbol"/>
                <a:buNone/>
                <a:defRPr sz="1200" b="1" kern="0">
                  <a:solidFill>
                    <a:srgbClr val="002D72"/>
                  </a:solidFill>
                  <a:latin typeface="+mn-lt"/>
                  <a:ea typeface="+mn-ea"/>
                </a:defRPr>
              </a:lvl1pPr>
              <a:lvl2pPr marL="342900" indent="-171450" algn="l" defTabSz="1838325" eaLnBrk="0" hangingPunct="0">
                <a:spcBef>
                  <a:spcPct val="25000"/>
                </a:spcBef>
                <a:buClr>
                  <a:srgbClr val="97999B"/>
                </a:buClr>
                <a:buSzPct val="100000"/>
                <a:buFont typeface="Arial"/>
                <a:buChar char="–"/>
                <a:defRPr b="0">
                  <a:solidFill>
                    <a:srgbClr val="53565A"/>
                  </a:solidFill>
                  <a:latin typeface="+mn-lt"/>
                  <a:ea typeface="+mn-ea"/>
                </a:defRPr>
              </a:lvl2pPr>
              <a:lvl3pPr marL="514350" indent="-171450" algn="l" defTabSz="1838325" eaLnBrk="0" hangingPunct="0">
                <a:spcBef>
                  <a:spcPct val="25000"/>
                </a:spcBef>
                <a:buClr>
                  <a:srgbClr val="97999B"/>
                </a:buClr>
                <a:buSzPct val="100000"/>
                <a:buFont typeface="Wingdings" panose="05000000000000000000" pitchFamily="2" charset="2"/>
                <a:buChar char=""/>
                <a:defRPr b="0">
                  <a:solidFill>
                    <a:srgbClr val="53565A"/>
                  </a:solidFill>
                  <a:latin typeface="+mn-lt"/>
                  <a:ea typeface="+mn-ea"/>
                </a:defRPr>
              </a:lvl3pPr>
              <a:lvl4pPr marL="685800" indent="-171450" algn="l" defTabSz="1838325" eaLnBrk="0" hangingPunct="0">
                <a:spcBef>
                  <a:spcPct val="25000"/>
                </a:spcBef>
                <a:buClr>
                  <a:srgbClr val="97999B"/>
                </a:buClr>
                <a:buSzPct val="100000"/>
                <a:buFont typeface="Arial" panose="020B0604020202020204" pitchFamily="34" charset="0"/>
                <a:buChar char="○"/>
                <a:defRPr b="0">
                  <a:solidFill>
                    <a:srgbClr val="53565A"/>
                  </a:solidFill>
                  <a:latin typeface="+mn-lt"/>
                  <a:ea typeface="+mn-ea"/>
                </a:defRPr>
              </a:lvl4pPr>
              <a:lvl5pPr marL="857250" indent="-171450" algn="l" defTabSz="1838325" eaLnBrk="0" hangingPunct="0">
                <a:spcBef>
                  <a:spcPct val="25000"/>
                </a:spcBef>
                <a:buClr>
                  <a:srgbClr val="97999B"/>
                </a:buClr>
                <a:buSzPct val="100000"/>
                <a:buFont typeface="Symbol"/>
                <a:buChar char="·"/>
                <a:defRPr b="0">
                  <a:solidFill>
                    <a:srgbClr val="53565A"/>
                  </a:solidFill>
                  <a:latin typeface="+mn-lt"/>
                  <a:ea typeface="+mn-ea"/>
                </a:defRPr>
              </a:lvl5pPr>
              <a:lvl6pPr marL="1028700" indent="-171450" defTabSz="1838325" eaLnBrk="0" fontAlgn="base" hangingPunct="0">
                <a:spcBef>
                  <a:spcPct val="25000"/>
                </a:spcBef>
                <a:spcAft>
                  <a:spcPct val="0"/>
                </a:spcAft>
                <a:buClr>
                  <a:srgbClr val="97999B"/>
                </a:buClr>
                <a:buSzPct val="100000"/>
                <a:buFont typeface="Arial"/>
                <a:buChar char="–"/>
                <a:defRPr b="0">
                  <a:solidFill>
                    <a:srgbClr val="53565A"/>
                  </a:solidFill>
                  <a:latin typeface="+mn-lt"/>
                  <a:ea typeface="+mn-ea"/>
                </a:defRPr>
              </a:lvl6pPr>
              <a:lvl7pPr marL="1200150" indent="-171450" defTabSz="1838325" eaLnBrk="0" fontAlgn="base" hangingPunct="0">
                <a:spcBef>
                  <a:spcPct val="25000"/>
                </a:spcBef>
                <a:spcAft>
                  <a:spcPct val="0"/>
                </a:spcAft>
                <a:buClr>
                  <a:srgbClr val="97999B"/>
                </a:buClr>
                <a:buSzPct val="100000"/>
                <a:buFont typeface="Wingdings" panose="05000000000000000000" pitchFamily="2" charset="2"/>
                <a:buChar char=""/>
                <a:defRPr b="0">
                  <a:solidFill>
                    <a:srgbClr val="53565A"/>
                  </a:solidFill>
                  <a:latin typeface="+mn-lt"/>
                  <a:ea typeface="+mn-ea"/>
                </a:defRPr>
              </a:lvl7pPr>
              <a:lvl8pPr marL="1371600" indent="-171450" defTabSz="1838325" eaLnBrk="0" fontAlgn="base" hangingPunct="0">
                <a:spcBef>
                  <a:spcPct val="25000"/>
                </a:spcBef>
                <a:spcAft>
                  <a:spcPct val="0"/>
                </a:spcAft>
                <a:buClr>
                  <a:srgbClr val="97999B"/>
                </a:buClr>
                <a:buSzPct val="100000"/>
                <a:buFont typeface="Arial" panose="020B0604020202020204" pitchFamily="34" charset="0"/>
                <a:buChar char="○"/>
                <a:defRPr b="0">
                  <a:solidFill>
                    <a:srgbClr val="53565A"/>
                  </a:solidFill>
                  <a:latin typeface="+mn-lt"/>
                  <a:ea typeface="+mn-ea"/>
                </a:defRPr>
              </a:lvl8pPr>
              <a:lvl9pPr marL="1543050" indent="-171450" defTabSz="1838325" eaLnBrk="0" fontAlgn="base" hangingPunct="0">
                <a:spcBef>
                  <a:spcPct val="25000"/>
                </a:spcBef>
                <a:spcAft>
                  <a:spcPct val="0"/>
                </a:spcAft>
                <a:buClr>
                  <a:srgbClr val="97999B"/>
                </a:buClr>
                <a:buSzPct val="100000"/>
                <a:buFont typeface="Symbol"/>
                <a:buChar char="·"/>
                <a:defRPr b="0">
                  <a:solidFill>
                    <a:srgbClr val="53565A"/>
                  </a:solidFill>
                  <a:latin typeface="+mn-lt"/>
                  <a:ea typeface="+mn-ea"/>
                </a:defRPr>
              </a:lvl9pPr>
            </a:lstStyle>
            <a:p>
              <a:r>
                <a:rPr lang="en-US" dirty="0"/>
                <a:t>KEY OFFER LANGAUGE (e.g. Earn up to £500 Cash Reward, 50,000 Avios Points or £500 on Harrods Reward card)</a:t>
              </a:r>
            </a:p>
            <a:p>
              <a:pPr marL="171450" indent="-171450">
                <a:spcBef>
                  <a:spcPts val="500"/>
                </a:spcBef>
                <a:buFont typeface="Arial" panose="020B0604020202020204" pitchFamily="34" charset="0"/>
                <a:buChar char="•"/>
              </a:pPr>
              <a:r>
                <a:rPr lang="en-US" sz="1100" b="0" kern="0" dirty="0">
                  <a:solidFill>
                    <a:schemeClr val="accent1"/>
                  </a:solidFill>
                </a:rPr>
                <a:t>Enjoy a welcome reward of £500 when you join Citigold Wealth Management*</a:t>
              </a:r>
            </a:p>
          </p:txBody>
        </p:sp>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4</a:t>
            </a:fld>
            <a:endParaRPr lang="en-US" sz="1000" dirty="0">
              <a:solidFill>
                <a:srgbClr val="97999B"/>
              </a:solidFill>
            </a:endParaRPr>
          </a:p>
        </p:txBody>
      </p:sp>
      <p:sp>
        <p:nvSpPr>
          <p:cNvPr id="25" name="Rectangle 62">
            <a:extLst>
              <a:ext uri="{FF2B5EF4-FFF2-40B4-BE49-F238E27FC236}">
                <a16:creationId xmlns:a16="http://schemas.microsoft.com/office/drawing/2014/main" id="{B61F4D6D-DE9D-4D2B-9F8B-B037F95AA16F}"/>
              </a:ext>
            </a:extLst>
          </p:cNvPr>
          <p:cNvSpPr txBox="1">
            <a:spLocks noChangeArrowheads="1"/>
          </p:cNvSpPr>
          <p:nvPr/>
        </p:nvSpPr>
        <p:spPr bwMode="gray">
          <a:xfrm>
            <a:off x="154623" y="70383"/>
            <a:ext cx="8859837" cy="377825"/>
          </a:xfrm>
          <a:prstGeom prst="rect">
            <a:avLst/>
          </a:prstGeo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lvl1pPr algn="l" eaLnBrk="0" hangingPunct="0">
              <a:defRPr sz="2400">
                <a:solidFill>
                  <a:schemeClr val="accent1"/>
                </a:solidFill>
                <a:latin typeface="+mj-lt"/>
                <a:ea typeface="+mj-ea"/>
                <a:cs typeface="+mj-cs"/>
              </a:defRPr>
            </a:lvl1pPr>
            <a:lvl2pPr algn="l" eaLnBrk="0" hangingPunct="0">
              <a:defRPr sz="2400">
                <a:solidFill>
                  <a:schemeClr val="accent1"/>
                </a:solidFill>
                <a:ea typeface="STKaiti" pitchFamily="2" charset="-122"/>
                <a:cs typeface="Geneva" pitchFamily="34" charset="0"/>
              </a:defRPr>
            </a:lvl2pPr>
            <a:lvl3pPr algn="l" eaLnBrk="0" hangingPunct="0">
              <a:defRPr sz="2400">
                <a:solidFill>
                  <a:schemeClr val="accent1"/>
                </a:solidFill>
                <a:ea typeface="STKaiti" pitchFamily="2" charset="-122"/>
                <a:cs typeface="Geneva" pitchFamily="34" charset="0"/>
              </a:defRPr>
            </a:lvl3pPr>
            <a:lvl4pPr algn="l" eaLnBrk="0" hangingPunct="0">
              <a:defRPr sz="2400">
                <a:solidFill>
                  <a:schemeClr val="accent1"/>
                </a:solidFill>
                <a:ea typeface="STKaiti" pitchFamily="2" charset="-122"/>
                <a:cs typeface="Geneva" pitchFamily="34" charset="0"/>
              </a:defRPr>
            </a:lvl4pPr>
            <a:lvl5pPr algn="l" eaLnBrk="0" hangingPunct="0">
              <a:defRPr sz="2400">
                <a:solidFill>
                  <a:schemeClr val="accent1"/>
                </a:solidFill>
                <a:ea typeface="STKaiti" pitchFamily="2" charset="-122"/>
                <a:cs typeface="Geneva" pitchFamily="34" charset="0"/>
              </a:defRPr>
            </a:lvl5pPr>
            <a:lvl6pPr marL="457200" eaLnBrk="0" fontAlgn="base" hangingPunct="0">
              <a:spcBef>
                <a:spcPct val="0"/>
              </a:spcBef>
              <a:spcAft>
                <a:spcPct val="0"/>
              </a:spcAft>
              <a:defRPr sz="2400">
                <a:solidFill>
                  <a:schemeClr val="accent1"/>
                </a:solidFill>
                <a:cs typeface="Geneva" pitchFamily="34" charset="0"/>
              </a:defRPr>
            </a:lvl6pPr>
            <a:lvl7pPr marL="914400" eaLnBrk="0" fontAlgn="base" hangingPunct="0">
              <a:spcBef>
                <a:spcPct val="0"/>
              </a:spcBef>
              <a:spcAft>
                <a:spcPct val="0"/>
              </a:spcAft>
              <a:defRPr sz="2400">
                <a:solidFill>
                  <a:schemeClr val="accent1"/>
                </a:solidFill>
                <a:cs typeface="Geneva" pitchFamily="34" charset="0"/>
              </a:defRPr>
            </a:lvl7pPr>
            <a:lvl8pPr marL="1371600" eaLnBrk="0" fontAlgn="base" hangingPunct="0">
              <a:spcBef>
                <a:spcPct val="0"/>
              </a:spcBef>
              <a:spcAft>
                <a:spcPct val="0"/>
              </a:spcAft>
              <a:defRPr sz="2400">
                <a:solidFill>
                  <a:schemeClr val="accent1"/>
                </a:solidFill>
                <a:cs typeface="Geneva" pitchFamily="34" charset="0"/>
              </a:defRPr>
            </a:lvl8pPr>
            <a:lvl9pPr marL="1828800" eaLnBrk="0" fontAlgn="base" hangingPunct="0">
              <a:spcBef>
                <a:spcPct val="0"/>
              </a:spcBef>
              <a:spcAft>
                <a:spcPct val="0"/>
              </a:spcAft>
              <a:defRPr sz="2400">
                <a:solidFill>
                  <a:schemeClr val="accent1"/>
                </a:solidFill>
                <a:cs typeface="Geneva" pitchFamily="34" charset="0"/>
              </a:defRPr>
            </a:lvl9pPr>
          </a:lstStyle>
          <a:p>
            <a:r>
              <a:rPr lang="en-US" dirty="0"/>
              <a:t>There’s More To Wealth, UK</a:t>
            </a:r>
          </a:p>
        </p:txBody>
      </p:sp>
      <p:sp>
        <p:nvSpPr>
          <p:cNvPr id="10" name="TextBox 9">
            <a:extLst>
              <a:ext uri="{FF2B5EF4-FFF2-40B4-BE49-F238E27FC236}">
                <a16:creationId xmlns:a16="http://schemas.microsoft.com/office/drawing/2014/main" id="{9C53478A-905A-2547-9971-B255E083E9FD}"/>
              </a:ext>
            </a:extLst>
          </p:cNvPr>
          <p:cNvSpPr txBox="1"/>
          <p:nvPr/>
        </p:nvSpPr>
        <p:spPr>
          <a:xfrm>
            <a:off x="76197" y="533400"/>
            <a:ext cx="4191000" cy="769441"/>
          </a:xfrm>
          <a:prstGeom prst="rect">
            <a:avLst/>
          </a:prstGeom>
          <a:noFill/>
        </p:spPr>
        <p:txBody>
          <a:bodyPr wrap="square">
            <a:spAutoFit/>
          </a:bodyPr>
          <a:lstStyle/>
          <a:p>
            <a:pPr algn="l"/>
            <a:r>
              <a:rPr lang="en-US" sz="1400" b="1" kern="0" dirty="0">
                <a:solidFill>
                  <a:srgbClr val="002D72"/>
                </a:solidFill>
              </a:rPr>
              <a:t>PAID ADVERTISING</a:t>
            </a:r>
          </a:p>
          <a:p>
            <a:pPr algn="l"/>
            <a:r>
              <a:rPr lang="en-US" sz="800" dirty="0">
                <a:solidFill>
                  <a:schemeClr val="accent1"/>
                </a:solidFill>
              </a:rPr>
              <a:t>TV (Linear, Advanced), Addressable (TV, Digital), OLV, CTV/OTT, OOH, Print, Audio, Display, Affiliates, Social, SEM (Paid Search, SEO), Content Programs</a:t>
            </a:r>
          </a:p>
          <a:p>
            <a:pPr algn="l"/>
            <a:endParaRPr lang="en-US" dirty="0"/>
          </a:p>
        </p:txBody>
      </p:sp>
      <p:sp>
        <p:nvSpPr>
          <p:cNvPr id="14" name="TextBox 13">
            <a:extLst>
              <a:ext uri="{FF2B5EF4-FFF2-40B4-BE49-F238E27FC236}">
                <a16:creationId xmlns:a16="http://schemas.microsoft.com/office/drawing/2014/main" id="{B51D42A7-5F63-244F-B2CC-13A2E4603BB0}"/>
              </a:ext>
            </a:extLst>
          </p:cNvPr>
          <p:cNvSpPr txBox="1"/>
          <p:nvPr/>
        </p:nvSpPr>
        <p:spPr>
          <a:xfrm>
            <a:off x="4620101" y="533400"/>
            <a:ext cx="4607877" cy="769441"/>
          </a:xfrm>
          <a:prstGeom prst="rect">
            <a:avLst/>
          </a:prstGeom>
          <a:noFill/>
        </p:spPr>
        <p:txBody>
          <a:bodyPr wrap="square">
            <a:spAutoFit/>
          </a:bodyPr>
          <a:lstStyle/>
          <a:p>
            <a:pPr algn="l"/>
            <a:r>
              <a:rPr lang="en-US" sz="1400" b="1" kern="0" dirty="0">
                <a:solidFill>
                  <a:srgbClr val="002D72"/>
                </a:solidFill>
              </a:rPr>
              <a:t>OWNED (DIGITAL)</a:t>
            </a:r>
            <a:endParaRPr lang="en-US" sz="1000" dirty="0">
              <a:solidFill>
                <a:schemeClr val="accent1"/>
              </a:solidFill>
            </a:endParaRPr>
          </a:p>
          <a:p>
            <a:pPr algn="l"/>
            <a:r>
              <a:rPr lang="en-US" sz="800" dirty="0">
                <a:solidFill>
                  <a:schemeClr val="accent1"/>
                </a:solidFill>
              </a:rPr>
              <a:t>Social, Owned Digital Placements, Statements, Email, Direct Mail, Phone, Triggers, Push Notifications</a:t>
            </a:r>
          </a:p>
          <a:p>
            <a:pPr algn="l"/>
            <a:endParaRPr lang="en-US" dirty="0"/>
          </a:p>
        </p:txBody>
      </p:sp>
      <p:cxnSp>
        <p:nvCxnSpPr>
          <p:cNvPr id="11" name="Straight Connector 10">
            <a:extLst>
              <a:ext uri="{FF2B5EF4-FFF2-40B4-BE49-F238E27FC236}">
                <a16:creationId xmlns:a16="http://schemas.microsoft.com/office/drawing/2014/main" id="{5CAE43DA-08D0-4E38-95C7-F409CB7BE7AE}"/>
              </a:ext>
            </a:extLst>
          </p:cNvPr>
          <p:cNvCxnSpPr/>
          <p:nvPr/>
        </p:nvCxnSpPr>
        <p:spPr bwMode="auto">
          <a:xfrm flipH="1" flipV="1">
            <a:off x="4572000" y="1219200"/>
            <a:ext cx="44372" cy="518160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31A8F6A8-3AB5-4419-8DC9-D2F219F749BD}"/>
              </a:ext>
            </a:extLst>
          </p:cNvPr>
          <p:cNvCxnSpPr/>
          <p:nvPr/>
        </p:nvCxnSpPr>
        <p:spPr bwMode="auto">
          <a:xfrm>
            <a:off x="0" y="1219200"/>
            <a:ext cx="9144000"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oup 18"/>
          <p:cNvGrpSpPr/>
          <p:nvPr/>
        </p:nvGrpSpPr>
        <p:grpSpPr>
          <a:xfrm>
            <a:off x="1211539" y="3433391"/>
            <a:ext cx="860292" cy="2076901"/>
            <a:chOff x="1789035" y="1316732"/>
            <a:chExt cx="1236936" cy="2678824"/>
          </a:xfrm>
        </p:grpSpPr>
        <p:pic>
          <p:nvPicPr>
            <p:cNvPr id="2" name="Picture 1"/>
            <p:cNvPicPr>
              <a:picLocks noChangeAspect="1"/>
            </p:cNvPicPr>
            <p:nvPr/>
          </p:nvPicPr>
          <p:blipFill>
            <a:blip r:embed="rId3"/>
            <a:stretch>
              <a:fillRect/>
            </a:stretch>
          </p:blipFill>
          <p:spPr>
            <a:xfrm>
              <a:off x="1789035" y="1316732"/>
              <a:ext cx="1236936" cy="2181353"/>
            </a:xfrm>
            <a:prstGeom prst="rect">
              <a:avLst/>
            </a:prstGeom>
          </p:spPr>
        </p:pic>
        <p:sp>
          <p:nvSpPr>
            <p:cNvPr id="3" name="TextBox 2"/>
            <p:cNvSpPr txBox="1"/>
            <p:nvPr/>
          </p:nvSpPr>
          <p:spPr>
            <a:xfrm>
              <a:off x="1838310" y="3532239"/>
              <a:ext cx="1138385" cy="463317"/>
            </a:xfrm>
            <a:prstGeom prst="rect">
              <a:avLst/>
            </a:prstGeom>
            <a:noFill/>
          </p:spPr>
          <p:txBody>
            <a:bodyPr wrap="square" rtlCol="0">
              <a:spAutoFit/>
            </a:bodyPr>
            <a:lstStyle/>
            <a:p>
              <a:r>
                <a:rPr lang="en-US" sz="1100" baseline="0" dirty="0">
                  <a:ea typeface="+mj-ea"/>
                </a:rPr>
                <a:t>Digital</a:t>
              </a:r>
              <a:r>
                <a:rPr lang="en-US" sz="1100" dirty="0">
                  <a:ea typeface="+mj-ea"/>
                </a:rPr>
                <a:t> - </a:t>
              </a:r>
              <a:r>
                <a:rPr lang="en-US" sz="1100" baseline="0" dirty="0" err="1">
                  <a:ea typeface="+mj-ea"/>
                </a:rPr>
                <a:t>Ogury</a:t>
              </a:r>
              <a:endParaRPr lang="en-US" sz="1100" baseline="0" dirty="0">
                <a:ea typeface="+mj-ea"/>
              </a:endParaRPr>
            </a:p>
          </p:txBody>
        </p:sp>
      </p:grpSp>
      <p:grpSp>
        <p:nvGrpSpPr>
          <p:cNvPr id="9" name="Group 8"/>
          <p:cNvGrpSpPr/>
          <p:nvPr/>
        </p:nvGrpSpPr>
        <p:grpSpPr>
          <a:xfrm>
            <a:off x="258236" y="3433391"/>
            <a:ext cx="860215" cy="2076901"/>
            <a:chOff x="154454" y="1287694"/>
            <a:chExt cx="1138385" cy="2628173"/>
          </a:xfrm>
        </p:grpSpPr>
        <p:pic>
          <p:nvPicPr>
            <p:cNvPr id="4" name="Picture 3"/>
            <p:cNvPicPr>
              <a:picLocks noChangeAspect="1"/>
            </p:cNvPicPr>
            <p:nvPr/>
          </p:nvPicPr>
          <p:blipFill>
            <a:blip r:embed="rId4"/>
            <a:stretch>
              <a:fillRect/>
            </a:stretch>
          </p:blipFill>
          <p:spPr>
            <a:xfrm>
              <a:off x="191399" y="1287694"/>
              <a:ext cx="1020883" cy="2140956"/>
            </a:xfrm>
            <a:prstGeom prst="rect">
              <a:avLst/>
            </a:prstGeom>
          </p:spPr>
        </p:pic>
        <p:sp>
          <p:nvSpPr>
            <p:cNvPr id="16" name="TextBox 15"/>
            <p:cNvSpPr txBox="1"/>
            <p:nvPr/>
          </p:nvSpPr>
          <p:spPr>
            <a:xfrm>
              <a:off x="154454" y="3452550"/>
              <a:ext cx="1138385" cy="463317"/>
            </a:xfrm>
            <a:prstGeom prst="rect">
              <a:avLst/>
            </a:prstGeom>
            <a:noFill/>
          </p:spPr>
          <p:txBody>
            <a:bodyPr wrap="square" rtlCol="0">
              <a:spAutoFit/>
            </a:bodyPr>
            <a:lstStyle/>
            <a:p>
              <a:r>
                <a:rPr lang="en-US" sz="1100" baseline="0" dirty="0">
                  <a:ea typeface="+mj-ea"/>
                </a:rPr>
                <a:t>Digital - </a:t>
              </a:r>
              <a:r>
                <a:rPr lang="en-US" sz="1100" baseline="0" dirty="0" err="1">
                  <a:ea typeface="+mj-ea"/>
                </a:rPr>
                <a:t>Mobkoi</a:t>
              </a:r>
              <a:endParaRPr lang="en-US" sz="1100" baseline="0" dirty="0">
                <a:ea typeface="+mj-ea"/>
              </a:endParaRPr>
            </a:p>
          </p:txBody>
        </p:sp>
      </p:grpSp>
      <p:grpSp>
        <p:nvGrpSpPr>
          <p:cNvPr id="7" name="Group 6"/>
          <p:cNvGrpSpPr/>
          <p:nvPr/>
        </p:nvGrpSpPr>
        <p:grpSpPr>
          <a:xfrm>
            <a:off x="1604094" y="1606959"/>
            <a:ext cx="1142641" cy="1622517"/>
            <a:chOff x="3160472" y="3876044"/>
            <a:chExt cx="1329417" cy="2079727"/>
          </a:xfrm>
        </p:grpSpPr>
        <p:pic>
          <p:nvPicPr>
            <p:cNvPr id="5" name="Picture 4"/>
            <p:cNvPicPr>
              <a:picLocks noChangeAspect="1"/>
            </p:cNvPicPr>
            <p:nvPr/>
          </p:nvPicPr>
          <p:blipFill>
            <a:blip r:embed="rId5"/>
            <a:stretch>
              <a:fillRect/>
            </a:stretch>
          </p:blipFill>
          <p:spPr>
            <a:xfrm>
              <a:off x="3160472" y="3876044"/>
              <a:ext cx="1329417" cy="1804739"/>
            </a:xfrm>
            <a:prstGeom prst="rect">
              <a:avLst/>
            </a:prstGeom>
          </p:spPr>
        </p:pic>
        <p:sp>
          <p:nvSpPr>
            <p:cNvPr id="17" name="TextBox 16"/>
            <p:cNvSpPr txBox="1"/>
            <p:nvPr/>
          </p:nvSpPr>
          <p:spPr>
            <a:xfrm>
              <a:off x="3179948" y="5694161"/>
              <a:ext cx="1263701" cy="261610"/>
            </a:xfrm>
            <a:prstGeom prst="rect">
              <a:avLst/>
            </a:prstGeom>
            <a:noFill/>
          </p:spPr>
          <p:txBody>
            <a:bodyPr wrap="square" rtlCol="0">
              <a:spAutoFit/>
            </a:bodyPr>
            <a:lstStyle/>
            <a:p>
              <a:r>
                <a:rPr lang="en-US" sz="1100" baseline="0" dirty="0">
                  <a:ea typeface="+mj-ea"/>
                </a:rPr>
                <a:t>Facebook</a:t>
              </a:r>
            </a:p>
          </p:txBody>
        </p:sp>
      </p:grpSp>
      <p:grpSp>
        <p:nvGrpSpPr>
          <p:cNvPr id="21" name="Group 20"/>
          <p:cNvGrpSpPr/>
          <p:nvPr/>
        </p:nvGrpSpPr>
        <p:grpSpPr>
          <a:xfrm>
            <a:off x="2822935" y="1606959"/>
            <a:ext cx="1672865" cy="1669640"/>
            <a:chOff x="2224189" y="3863714"/>
            <a:chExt cx="2197292" cy="1759359"/>
          </a:xfrm>
        </p:grpSpPr>
        <p:pic>
          <p:nvPicPr>
            <p:cNvPr id="20" name="Picture 19"/>
            <p:cNvPicPr>
              <a:picLocks noChangeAspect="1"/>
            </p:cNvPicPr>
            <p:nvPr/>
          </p:nvPicPr>
          <p:blipFill rotWithShape="1">
            <a:blip r:embed="rId6"/>
            <a:srcRect r="6481"/>
            <a:stretch/>
          </p:blipFill>
          <p:spPr>
            <a:xfrm>
              <a:off x="2224189" y="3863714"/>
              <a:ext cx="2197292" cy="1472690"/>
            </a:xfrm>
            <a:prstGeom prst="rect">
              <a:avLst/>
            </a:prstGeom>
          </p:spPr>
        </p:pic>
        <p:sp>
          <p:nvSpPr>
            <p:cNvPr id="23" name="TextBox 22"/>
            <p:cNvSpPr txBox="1"/>
            <p:nvPr/>
          </p:nvSpPr>
          <p:spPr>
            <a:xfrm>
              <a:off x="2829787" y="5361463"/>
              <a:ext cx="1138385" cy="261610"/>
            </a:xfrm>
            <a:prstGeom prst="rect">
              <a:avLst/>
            </a:prstGeom>
            <a:noFill/>
          </p:spPr>
          <p:txBody>
            <a:bodyPr wrap="square" rtlCol="0">
              <a:spAutoFit/>
            </a:bodyPr>
            <a:lstStyle/>
            <a:p>
              <a:r>
                <a:rPr lang="en-US" sz="1100" baseline="0" dirty="0">
                  <a:ea typeface="+mj-ea"/>
                </a:rPr>
                <a:t>YouTube</a:t>
              </a:r>
            </a:p>
          </p:txBody>
        </p:sp>
      </p:grpSp>
      <p:grpSp>
        <p:nvGrpSpPr>
          <p:cNvPr id="26" name="Group 25"/>
          <p:cNvGrpSpPr/>
          <p:nvPr/>
        </p:nvGrpSpPr>
        <p:grpSpPr>
          <a:xfrm>
            <a:off x="61933" y="1611477"/>
            <a:ext cx="1447800" cy="1665122"/>
            <a:chOff x="106215" y="4639958"/>
            <a:chExt cx="1726586" cy="1880087"/>
          </a:xfrm>
        </p:grpSpPr>
        <p:pic>
          <p:nvPicPr>
            <p:cNvPr id="27" name="Picture 26"/>
            <p:cNvPicPr>
              <a:picLocks noChangeAspect="1"/>
            </p:cNvPicPr>
            <p:nvPr/>
          </p:nvPicPr>
          <p:blipFill>
            <a:blip r:embed="rId7"/>
            <a:stretch>
              <a:fillRect/>
            </a:stretch>
          </p:blipFill>
          <p:spPr>
            <a:xfrm>
              <a:off x="106215" y="4639958"/>
              <a:ext cx="1726586" cy="1590165"/>
            </a:xfrm>
            <a:prstGeom prst="rect">
              <a:avLst/>
            </a:prstGeom>
          </p:spPr>
        </p:pic>
        <p:sp>
          <p:nvSpPr>
            <p:cNvPr id="28" name="TextBox 27"/>
            <p:cNvSpPr txBox="1"/>
            <p:nvPr/>
          </p:nvSpPr>
          <p:spPr>
            <a:xfrm>
              <a:off x="439808" y="6258435"/>
              <a:ext cx="1138385" cy="261610"/>
            </a:xfrm>
            <a:prstGeom prst="rect">
              <a:avLst/>
            </a:prstGeom>
            <a:noFill/>
          </p:spPr>
          <p:txBody>
            <a:bodyPr wrap="square" rtlCol="0">
              <a:spAutoFit/>
            </a:bodyPr>
            <a:lstStyle/>
            <a:p>
              <a:r>
                <a:rPr lang="en-US" sz="1100" baseline="0" dirty="0">
                  <a:ea typeface="+mj-ea"/>
                </a:rPr>
                <a:t>LinkedIn</a:t>
              </a:r>
            </a:p>
          </p:txBody>
        </p:sp>
      </p:grpSp>
      <p:pic>
        <p:nvPicPr>
          <p:cNvPr id="29" name="ymail_attachmentIdfca2c125-128e-42fc-835d-6a8927005a19" descr="fca2c125-128e-42fc-835d-6a8927005a1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73" t="14430" r="11928" b="14029"/>
          <a:stretch/>
        </p:blipFill>
        <p:spPr bwMode="auto">
          <a:xfrm>
            <a:off x="2223401" y="3433391"/>
            <a:ext cx="2134426" cy="141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undefine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511" t="45989" b="22414"/>
          <a:stretch/>
        </p:blipFill>
        <p:spPr bwMode="auto">
          <a:xfrm>
            <a:off x="2202133" y="4843832"/>
            <a:ext cx="2147664"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790283" y="6136758"/>
            <a:ext cx="1063265" cy="2286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pitchFamily="34" charset="0"/>
                <a:ea typeface="+mj-ea"/>
              </a:rPr>
              <a:t>OOH</a:t>
            </a:r>
          </a:p>
        </p:txBody>
      </p:sp>
      <p:pic>
        <p:nvPicPr>
          <p:cNvPr id="1026" name="Picture 6">
            <a:extLst>
              <a:ext uri="{FF2B5EF4-FFF2-40B4-BE49-F238E27FC236}">
                <a16:creationId xmlns:a16="http://schemas.microsoft.com/office/drawing/2014/main" id="{0024011F-B764-46F0-BB86-E971406EE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6978" y="1371600"/>
            <a:ext cx="2697322" cy="13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54E353AF-C6A4-46FD-89F0-1A611B7838C5}"/>
              </a:ext>
            </a:extLst>
          </p:cNvPr>
          <p:cNvSpPr/>
          <p:nvPr/>
        </p:nvSpPr>
        <p:spPr bwMode="auto">
          <a:xfrm>
            <a:off x="7137220" y="2839337"/>
            <a:ext cx="1063265" cy="2286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pitchFamily="34" charset="0"/>
                <a:ea typeface="+mj-ea"/>
              </a:rPr>
              <a:t>Landing page</a:t>
            </a:r>
          </a:p>
        </p:txBody>
      </p:sp>
      <p:pic>
        <p:nvPicPr>
          <p:cNvPr id="32" name="Picture 31">
            <a:extLst>
              <a:ext uri="{FF2B5EF4-FFF2-40B4-BE49-F238E27FC236}">
                <a16:creationId xmlns:a16="http://schemas.microsoft.com/office/drawing/2014/main" id="{8B1102F5-906F-402B-9115-923E1BDABE59}"/>
              </a:ext>
            </a:extLst>
          </p:cNvPr>
          <p:cNvPicPr>
            <a:picLocks noChangeAspect="1"/>
          </p:cNvPicPr>
          <p:nvPr/>
        </p:nvPicPr>
        <p:blipFill>
          <a:blip r:embed="rId11"/>
          <a:stretch>
            <a:fillRect/>
          </a:stretch>
        </p:blipFill>
        <p:spPr>
          <a:xfrm>
            <a:off x="4785497" y="1373950"/>
            <a:ext cx="1408394" cy="2055628"/>
          </a:xfrm>
          <a:prstGeom prst="rect">
            <a:avLst/>
          </a:prstGeom>
        </p:spPr>
      </p:pic>
      <p:pic>
        <p:nvPicPr>
          <p:cNvPr id="36" name="Picture 2" descr="fe92da70-05e1-4837-9f24-5c8163a52722@imcnam">
            <a:extLst>
              <a:ext uri="{FF2B5EF4-FFF2-40B4-BE49-F238E27FC236}">
                <a16:creationId xmlns:a16="http://schemas.microsoft.com/office/drawing/2014/main" id="{0C92B04D-D71B-466A-BBE9-6824D8E4AA3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442"/>
          <a:stretch/>
        </p:blipFill>
        <p:spPr bwMode="auto">
          <a:xfrm>
            <a:off x="6382153" y="3158826"/>
            <a:ext cx="2533247" cy="29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AD43004D-BB90-4B9C-B88D-878ED0F8F079}"/>
              </a:ext>
            </a:extLst>
          </p:cNvPr>
          <p:cNvSpPr/>
          <p:nvPr/>
        </p:nvSpPr>
        <p:spPr bwMode="auto">
          <a:xfrm>
            <a:off x="7242535" y="6172200"/>
            <a:ext cx="1063265" cy="2286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pitchFamily="34" charset="0"/>
                <a:ea typeface="+mj-ea"/>
              </a:rPr>
              <a:t>Lounge Facade</a:t>
            </a:r>
          </a:p>
        </p:txBody>
      </p:sp>
      <p:pic>
        <p:nvPicPr>
          <p:cNvPr id="33" name="Picture 32">
            <a:extLst>
              <a:ext uri="{FF2B5EF4-FFF2-40B4-BE49-F238E27FC236}">
                <a16:creationId xmlns:a16="http://schemas.microsoft.com/office/drawing/2014/main" id="{A9D40984-7853-40D2-8C4C-D01C6BAA4D26}"/>
              </a:ext>
            </a:extLst>
          </p:cNvPr>
          <p:cNvPicPr>
            <a:picLocks noChangeAspect="1"/>
          </p:cNvPicPr>
          <p:nvPr/>
        </p:nvPicPr>
        <p:blipFill>
          <a:blip r:embed="rId13"/>
          <a:stretch>
            <a:fillRect/>
          </a:stretch>
        </p:blipFill>
        <p:spPr>
          <a:xfrm>
            <a:off x="4807740" y="3520467"/>
            <a:ext cx="1430245" cy="2194533"/>
          </a:xfrm>
          <a:prstGeom prst="rect">
            <a:avLst/>
          </a:prstGeom>
        </p:spPr>
      </p:pic>
      <p:sp>
        <p:nvSpPr>
          <p:cNvPr id="35" name="Rectangle 34">
            <a:extLst>
              <a:ext uri="{FF2B5EF4-FFF2-40B4-BE49-F238E27FC236}">
                <a16:creationId xmlns:a16="http://schemas.microsoft.com/office/drawing/2014/main" id="{7B4BB4ED-DB38-4C4A-A19F-078EC9A33CA4}"/>
              </a:ext>
            </a:extLst>
          </p:cNvPr>
          <p:cNvSpPr/>
          <p:nvPr/>
        </p:nvSpPr>
        <p:spPr bwMode="auto">
          <a:xfrm>
            <a:off x="4866188" y="5921366"/>
            <a:ext cx="1063265" cy="228600"/>
          </a:xfrm>
          <a:prstGeom prst="rect">
            <a:avLst/>
          </a:prstGeom>
          <a:solidFill>
            <a:schemeClr val="bg1"/>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kumimoji="0" lang="en-GB" sz="1100" b="0" i="0" u="none" strike="noStrike" cap="none" normalizeH="0" baseline="0" dirty="0">
                <a:ln>
                  <a:noFill/>
                </a:ln>
                <a:solidFill>
                  <a:schemeClr val="tx1"/>
                </a:solidFill>
                <a:effectLst/>
                <a:latin typeface="Arial" pitchFamily="34" charset="0"/>
                <a:ea typeface="+mj-ea"/>
              </a:rPr>
              <a:t>Social</a:t>
            </a:r>
          </a:p>
        </p:txBody>
      </p:sp>
    </p:spTree>
    <p:custDataLst>
      <p:tags r:id="rId1"/>
    </p:custDataLst>
    <p:extLst>
      <p:ext uri="{BB962C8B-B14F-4D97-AF65-F5344CB8AC3E}">
        <p14:creationId xmlns:p14="http://schemas.microsoft.com/office/powerpoint/2010/main" val="293585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5</a:t>
            </a:fld>
            <a:endParaRPr lang="en-US" sz="1000" dirty="0">
              <a:solidFill>
                <a:srgbClr val="97999B"/>
              </a:solidFill>
            </a:endParaRPr>
          </a:p>
        </p:txBody>
      </p:sp>
      <p:sp>
        <p:nvSpPr>
          <p:cNvPr id="25" name="Rectangle 62">
            <a:extLst>
              <a:ext uri="{FF2B5EF4-FFF2-40B4-BE49-F238E27FC236}">
                <a16:creationId xmlns:a16="http://schemas.microsoft.com/office/drawing/2014/main" id="{B61F4D6D-DE9D-4D2B-9F8B-B037F95AA16F}"/>
              </a:ext>
            </a:extLst>
          </p:cNvPr>
          <p:cNvSpPr txBox="1">
            <a:spLocks noChangeArrowheads="1"/>
          </p:cNvSpPr>
          <p:nvPr/>
        </p:nvSpPr>
        <p:spPr bwMode="gray">
          <a:xfrm>
            <a:off x="154623" y="70383"/>
            <a:ext cx="8859837" cy="377825"/>
          </a:xfrm>
          <a:prstGeom prst="rect">
            <a:avLst/>
          </a:prstGeo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lvl1pPr algn="l" eaLnBrk="0" hangingPunct="0">
              <a:defRPr sz="2400">
                <a:solidFill>
                  <a:schemeClr val="accent1"/>
                </a:solidFill>
                <a:latin typeface="+mj-lt"/>
                <a:ea typeface="+mj-ea"/>
                <a:cs typeface="+mj-cs"/>
              </a:defRPr>
            </a:lvl1pPr>
            <a:lvl2pPr algn="l" eaLnBrk="0" hangingPunct="0">
              <a:defRPr sz="2400">
                <a:solidFill>
                  <a:schemeClr val="accent1"/>
                </a:solidFill>
                <a:ea typeface="STKaiti" pitchFamily="2" charset="-122"/>
                <a:cs typeface="Geneva" pitchFamily="34" charset="0"/>
              </a:defRPr>
            </a:lvl2pPr>
            <a:lvl3pPr algn="l" eaLnBrk="0" hangingPunct="0">
              <a:defRPr sz="2400">
                <a:solidFill>
                  <a:schemeClr val="accent1"/>
                </a:solidFill>
                <a:ea typeface="STKaiti" pitchFamily="2" charset="-122"/>
                <a:cs typeface="Geneva" pitchFamily="34" charset="0"/>
              </a:defRPr>
            </a:lvl3pPr>
            <a:lvl4pPr algn="l" eaLnBrk="0" hangingPunct="0">
              <a:defRPr sz="2400">
                <a:solidFill>
                  <a:schemeClr val="accent1"/>
                </a:solidFill>
                <a:ea typeface="STKaiti" pitchFamily="2" charset="-122"/>
                <a:cs typeface="Geneva" pitchFamily="34" charset="0"/>
              </a:defRPr>
            </a:lvl4pPr>
            <a:lvl5pPr algn="l" eaLnBrk="0" hangingPunct="0">
              <a:defRPr sz="2400">
                <a:solidFill>
                  <a:schemeClr val="accent1"/>
                </a:solidFill>
                <a:ea typeface="STKaiti" pitchFamily="2" charset="-122"/>
                <a:cs typeface="Geneva" pitchFamily="34" charset="0"/>
              </a:defRPr>
            </a:lvl5pPr>
            <a:lvl6pPr marL="457200" eaLnBrk="0" fontAlgn="base" hangingPunct="0">
              <a:spcBef>
                <a:spcPct val="0"/>
              </a:spcBef>
              <a:spcAft>
                <a:spcPct val="0"/>
              </a:spcAft>
              <a:defRPr sz="2400">
                <a:solidFill>
                  <a:schemeClr val="accent1"/>
                </a:solidFill>
                <a:cs typeface="Geneva" pitchFamily="34" charset="0"/>
              </a:defRPr>
            </a:lvl6pPr>
            <a:lvl7pPr marL="914400" eaLnBrk="0" fontAlgn="base" hangingPunct="0">
              <a:spcBef>
                <a:spcPct val="0"/>
              </a:spcBef>
              <a:spcAft>
                <a:spcPct val="0"/>
              </a:spcAft>
              <a:defRPr sz="2400">
                <a:solidFill>
                  <a:schemeClr val="accent1"/>
                </a:solidFill>
                <a:cs typeface="Geneva" pitchFamily="34" charset="0"/>
              </a:defRPr>
            </a:lvl7pPr>
            <a:lvl8pPr marL="1371600" eaLnBrk="0" fontAlgn="base" hangingPunct="0">
              <a:spcBef>
                <a:spcPct val="0"/>
              </a:spcBef>
              <a:spcAft>
                <a:spcPct val="0"/>
              </a:spcAft>
              <a:defRPr sz="2400">
                <a:solidFill>
                  <a:schemeClr val="accent1"/>
                </a:solidFill>
                <a:cs typeface="Geneva" pitchFamily="34" charset="0"/>
              </a:defRPr>
            </a:lvl8pPr>
            <a:lvl9pPr marL="1828800" eaLnBrk="0" fontAlgn="base" hangingPunct="0">
              <a:spcBef>
                <a:spcPct val="0"/>
              </a:spcBef>
              <a:spcAft>
                <a:spcPct val="0"/>
              </a:spcAft>
              <a:defRPr sz="2400">
                <a:solidFill>
                  <a:schemeClr val="accent1"/>
                </a:solidFill>
                <a:cs typeface="Geneva" pitchFamily="34" charset="0"/>
              </a:defRPr>
            </a:lvl9pPr>
          </a:lstStyle>
          <a:p>
            <a:r>
              <a:rPr lang="en-US" dirty="0"/>
              <a:t>There’s More To Wealth, UK</a:t>
            </a:r>
          </a:p>
        </p:txBody>
      </p:sp>
      <p:sp>
        <p:nvSpPr>
          <p:cNvPr id="10" name="TextBox 9">
            <a:extLst>
              <a:ext uri="{FF2B5EF4-FFF2-40B4-BE49-F238E27FC236}">
                <a16:creationId xmlns:a16="http://schemas.microsoft.com/office/drawing/2014/main" id="{9C53478A-905A-2547-9971-B255E083E9FD}"/>
              </a:ext>
            </a:extLst>
          </p:cNvPr>
          <p:cNvSpPr txBox="1"/>
          <p:nvPr/>
        </p:nvSpPr>
        <p:spPr>
          <a:xfrm>
            <a:off x="76197" y="533400"/>
            <a:ext cx="4191000" cy="892552"/>
          </a:xfrm>
          <a:prstGeom prst="rect">
            <a:avLst/>
          </a:prstGeom>
          <a:noFill/>
        </p:spPr>
        <p:txBody>
          <a:bodyPr wrap="square">
            <a:spAutoFit/>
          </a:bodyPr>
          <a:lstStyle/>
          <a:p>
            <a:pPr algn="l"/>
            <a:r>
              <a:rPr lang="en-US" sz="1400" b="1" kern="0" dirty="0">
                <a:solidFill>
                  <a:srgbClr val="002D72"/>
                </a:solidFill>
              </a:rPr>
              <a:t>OWNED (IN BRANCH)</a:t>
            </a:r>
          </a:p>
          <a:p>
            <a:pPr algn="l"/>
            <a:r>
              <a:rPr lang="en-US" sz="800" dirty="0">
                <a:solidFill>
                  <a:schemeClr val="accent1"/>
                </a:solidFill>
              </a:rPr>
              <a:t>ATM, Branch External Merchandising, Branch Interior Merchandising, Branch Collateral, Salesforce Tools, MMTO/Marketing Center, Branch Digital Screens, Servicing Letters, Welcome Kits</a:t>
            </a:r>
          </a:p>
          <a:p>
            <a:pPr algn="l"/>
            <a:endParaRPr lang="en-US" dirty="0"/>
          </a:p>
        </p:txBody>
      </p:sp>
      <p:cxnSp>
        <p:nvCxnSpPr>
          <p:cNvPr id="5" name="Straight Connector 4">
            <a:extLst>
              <a:ext uri="{FF2B5EF4-FFF2-40B4-BE49-F238E27FC236}">
                <a16:creationId xmlns:a16="http://schemas.microsoft.com/office/drawing/2014/main" id="{F0E5FB44-604F-0043-907D-3041BBDD9E29}"/>
              </a:ext>
            </a:extLst>
          </p:cNvPr>
          <p:cNvCxnSpPr/>
          <p:nvPr/>
        </p:nvCxnSpPr>
        <p:spPr bwMode="auto">
          <a:xfrm flipH="1" flipV="1">
            <a:off x="4572000" y="1371600"/>
            <a:ext cx="12546" cy="5029202"/>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B51D42A7-5F63-244F-B2CC-13A2E4603BB0}"/>
              </a:ext>
            </a:extLst>
          </p:cNvPr>
          <p:cNvSpPr txBox="1"/>
          <p:nvPr/>
        </p:nvSpPr>
        <p:spPr>
          <a:xfrm>
            <a:off x="4620102" y="533400"/>
            <a:ext cx="4424522" cy="677108"/>
          </a:xfrm>
          <a:prstGeom prst="rect">
            <a:avLst/>
          </a:prstGeom>
          <a:noFill/>
        </p:spPr>
        <p:txBody>
          <a:bodyPr wrap="square">
            <a:spAutoFit/>
          </a:bodyPr>
          <a:lstStyle/>
          <a:p>
            <a:pPr algn="l"/>
            <a:r>
              <a:rPr lang="en-US" sz="1400" b="1" kern="0" dirty="0">
                <a:solidFill>
                  <a:srgbClr val="002D72"/>
                </a:solidFill>
              </a:rPr>
              <a:t>OWNED (EVENTS &amp; SPONSORSHIPS)</a:t>
            </a:r>
            <a:endParaRPr lang="en-US" sz="1000" dirty="0">
              <a:solidFill>
                <a:schemeClr val="accent1"/>
              </a:solidFill>
            </a:endParaRPr>
          </a:p>
          <a:p>
            <a:pPr marL="0" lvl="1" algn="l"/>
            <a:r>
              <a:rPr lang="en-US" sz="800" dirty="0">
                <a:solidFill>
                  <a:schemeClr val="accent1"/>
                </a:solidFill>
              </a:rPr>
              <a:t>Experiential Events and Assets (assets that go into the event including pre and post assets), Sponsorship Activation Events, Sponsorship Assets (assets that go int the sponsorship activation including pre and post assets, Partner Assets (e.g., AA owned assets)</a:t>
            </a:r>
          </a:p>
        </p:txBody>
      </p:sp>
      <p:cxnSp>
        <p:nvCxnSpPr>
          <p:cNvPr id="16" name="Straight Connector 15">
            <a:extLst>
              <a:ext uri="{FF2B5EF4-FFF2-40B4-BE49-F238E27FC236}">
                <a16:creationId xmlns:a16="http://schemas.microsoft.com/office/drawing/2014/main" id="{C80B5DBE-3186-4ACA-96B7-CBFA5DE900DD}"/>
              </a:ext>
            </a:extLst>
          </p:cNvPr>
          <p:cNvCxnSpPr/>
          <p:nvPr/>
        </p:nvCxnSpPr>
        <p:spPr bwMode="auto">
          <a:xfrm flipV="1">
            <a:off x="0" y="1362908"/>
            <a:ext cx="9144000" cy="8692"/>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46328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6</a:t>
            </a:fld>
            <a:endParaRPr lang="en-US" sz="1000" dirty="0">
              <a:solidFill>
                <a:srgbClr val="97999B"/>
              </a:solidFill>
            </a:endParaRPr>
          </a:p>
        </p:txBody>
      </p:sp>
      <p:sp>
        <p:nvSpPr>
          <p:cNvPr id="25" name="Rectangle 62">
            <a:extLst>
              <a:ext uri="{FF2B5EF4-FFF2-40B4-BE49-F238E27FC236}">
                <a16:creationId xmlns:a16="http://schemas.microsoft.com/office/drawing/2014/main" id="{B61F4D6D-DE9D-4D2B-9F8B-B037F95AA16F}"/>
              </a:ext>
            </a:extLst>
          </p:cNvPr>
          <p:cNvSpPr txBox="1">
            <a:spLocks noChangeArrowheads="1"/>
          </p:cNvSpPr>
          <p:nvPr/>
        </p:nvSpPr>
        <p:spPr bwMode="gray">
          <a:xfrm>
            <a:off x="154623" y="70383"/>
            <a:ext cx="8859837" cy="377825"/>
          </a:xfrm>
          <a:prstGeom prst="rect">
            <a:avLst/>
          </a:prstGeo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lvl1pPr algn="l" eaLnBrk="0" hangingPunct="0">
              <a:defRPr sz="2400">
                <a:solidFill>
                  <a:schemeClr val="accent1"/>
                </a:solidFill>
                <a:latin typeface="+mj-lt"/>
                <a:ea typeface="+mj-ea"/>
                <a:cs typeface="+mj-cs"/>
              </a:defRPr>
            </a:lvl1pPr>
            <a:lvl2pPr algn="l" eaLnBrk="0" hangingPunct="0">
              <a:defRPr sz="2400">
                <a:solidFill>
                  <a:schemeClr val="accent1"/>
                </a:solidFill>
                <a:ea typeface="STKaiti" pitchFamily="2" charset="-122"/>
                <a:cs typeface="Geneva" pitchFamily="34" charset="0"/>
              </a:defRPr>
            </a:lvl2pPr>
            <a:lvl3pPr algn="l" eaLnBrk="0" hangingPunct="0">
              <a:defRPr sz="2400">
                <a:solidFill>
                  <a:schemeClr val="accent1"/>
                </a:solidFill>
                <a:ea typeface="STKaiti" pitchFamily="2" charset="-122"/>
                <a:cs typeface="Geneva" pitchFamily="34" charset="0"/>
              </a:defRPr>
            </a:lvl3pPr>
            <a:lvl4pPr algn="l" eaLnBrk="0" hangingPunct="0">
              <a:defRPr sz="2400">
                <a:solidFill>
                  <a:schemeClr val="accent1"/>
                </a:solidFill>
                <a:ea typeface="STKaiti" pitchFamily="2" charset="-122"/>
                <a:cs typeface="Geneva" pitchFamily="34" charset="0"/>
              </a:defRPr>
            </a:lvl4pPr>
            <a:lvl5pPr algn="l" eaLnBrk="0" hangingPunct="0">
              <a:defRPr sz="2400">
                <a:solidFill>
                  <a:schemeClr val="accent1"/>
                </a:solidFill>
                <a:ea typeface="STKaiti" pitchFamily="2" charset="-122"/>
                <a:cs typeface="Geneva" pitchFamily="34" charset="0"/>
              </a:defRPr>
            </a:lvl5pPr>
            <a:lvl6pPr marL="457200" eaLnBrk="0" fontAlgn="base" hangingPunct="0">
              <a:spcBef>
                <a:spcPct val="0"/>
              </a:spcBef>
              <a:spcAft>
                <a:spcPct val="0"/>
              </a:spcAft>
              <a:defRPr sz="2400">
                <a:solidFill>
                  <a:schemeClr val="accent1"/>
                </a:solidFill>
                <a:cs typeface="Geneva" pitchFamily="34" charset="0"/>
              </a:defRPr>
            </a:lvl6pPr>
            <a:lvl7pPr marL="914400" eaLnBrk="0" fontAlgn="base" hangingPunct="0">
              <a:spcBef>
                <a:spcPct val="0"/>
              </a:spcBef>
              <a:spcAft>
                <a:spcPct val="0"/>
              </a:spcAft>
              <a:defRPr sz="2400">
                <a:solidFill>
                  <a:schemeClr val="accent1"/>
                </a:solidFill>
                <a:cs typeface="Geneva" pitchFamily="34" charset="0"/>
              </a:defRPr>
            </a:lvl7pPr>
            <a:lvl8pPr marL="1371600" eaLnBrk="0" fontAlgn="base" hangingPunct="0">
              <a:spcBef>
                <a:spcPct val="0"/>
              </a:spcBef>
              <a:spcAft>
                <a:spcPct val="0"/>
              </a:spcAft>
              <a:defRPr sz="2400">
                <a:solidFill>
                  <a:schemeClr val="accent1"/>
                </a:solidFill>
                <a:cs typeface="Geneva" pitchFamily="34" charset="0"/>
              </a:defRPr>
            </a:lvl8pPr>
            <a:lvl9pPr marL="1828800" eaLnBrk="0" fontAlgn="base" hangingPunct="0">
              <a:spcBef>
                <a:spcPct val="0"/>
              </a:spcBef>
              <a:spcAft>
                <a:spcPct val="0"/>
              </a:spcAft>
              <a:defRPr sz="2400">
                <a:solidFill>
                  <a:schemeClr val="accent1"/>
                </a:solidFill>
                <a:cs typeface="Geneva" pitchFamily="34" charset="0"/>
              </a:defRPr>
            </a:lvl9pPr>
          </a:lstStyle>
          <a:p>
            <a:r>
              <a:rPr lang="en-US" dirty="0"/>
              <a:t>There’s More To Wealth, UK</a:t>
            </a:r>
          </a:p>
        </p:txBody>
      </p:sp>
      <p:sp>
        <p:nvSpPr>
          <p:cNvPr id="10" name="TextBox 9">
            <a:extLst>
              <a:ext uri="{FF2B5EF4-FFF2-40B4-BE49-F238E27FC236}">
                <a16:creationId xmlns:a16="http://schemas.microsoft.com/office/drawing/2014/main" id="{9C53478A-905A-2547-9971-B255E083E9FD}"/>
              </a:ext>
            </a:extLst>
          </p:cNvPr>
          <p:cNvSpPr txBox="1"/>
          <p:nvPr/>
        </p:nvSpPr>
        <p:spPr>
          <a:xfrm>
            <a:off x="76196" y="533400"/>
            <a:ext cx="6781803" cy="430887"/>
          </a:xfrm>
          <a:prstGeom prst="rect">
            <a:avLst/>
          </a:prstGeom>
          <a:noFill/>
        </p:spPr>
        <p:txBody>
          <a:bodyPr wrap="square">
            <a:spAutoFit/>
          </a:bodyPr>
          <a:lstStyle/>
          <a:p>
            <a:pPr algn="l"/>
            <a:r>
              <a:rPr lang="en-US" sz="1400" b="1" kern="0" dirty="0">
                <a:solidFill>
                  <a:srgbClr val="002D72"/>
                </a:solidFill>
              </a:rPr>
              <a:t>HIGHLIGHT PRIORITY BRANDING ELEMENTS</a:t>
            </a:r>
          </a:p>
          <a:p>
            <a:pPr algn="l"/>
            <a:r>
              <a:rPr lang="en-US" sz="800" dirty="0">
                <a:solidFill>
                  <a:schemeClr val="accent1"/>
                </a:solidFill>
              </a:rPr>
              <a:t>Please indicate Citi and product branding elements that are utilized in current work and whether they are important for upcoming work.</a:t>
            </a:r>
          </a:p>
        </p:txBody>
      </p:sp>
      <p:cxnSp>
        <p:nvCxnSpPr>
          <p:cNvPr id="16" name="Straight Connector 15">
            <a:extLst>
              <a:ext uri="{FF2B5EF4-FFF2-40B4-BE49-F238E27FC236}">
                <a16:creationId xmlns:a16="http://schemas.microsoft.com/office/drawing/2014/main" id="{C80B5DBE-3186-4ACA-96B7-CBFA5DE900DD}"/>
              </a:ext>
            </a:extLst>
          </p:cNvPr>
          <p:cNvCxnSpPr/>
          <p:nvPr/>
        </p:nvCxnSpPr>
        <p:spPr bwMode="auto">
          <a:xfrm>
            <a:off x="-228600" y="1219200"/>
            <a:ext cx="9626600"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B96DD16E-2BFB-402D-82A7-AF12344F109A}"/>
              </a:ext>
            </a:extLst>
          </p:cNvPr>
          <p:cNvSpPr txBox="1"/>
          <p:nvPr/>
        </p:nvSpPr>
        <p:spPr>
          <a:xfrm>
            <a:off x="222091" y="1443605"/>
            <a:ext cx="4343400" cy="2492990"/>
          </a:xfrm>
          <a:prstGeom prst="rect">
            <a:avLst/>
          </a:prstGeom>
          <a:noFill/>
        </p:spPr>
        <p:txBody>
          <a:bodyPr wrap="square" rtlCol="0">
            <a:spAutoFit/>
          </a:bodyPr>
          <a:lstStyle/>
          <a:p>
            <a:pPr algn="l"/>
            <a:r>
              <a:rPr lang="en-GB" sz="1300" dirty="0" err="1"/>
              <a:t>Citigold</a:t>
            </a:r>
            <a:r>
              <a:rPr lang="en-GB" sz="1300" dirty="0"/>
              <a:t> logo The </a:t>
            </a:r>
            <a:r>
              <a:rPr lang="en-GB" sz="1300" dirty="0" err="1"/>
              <a:t>Citigold</a:t>
            </a:r>
            <a:r>
              <a:rPr lang="en-GB" sz="1300" dirty="0"/>
              <a:t> logo should be used clearly on every communication. The latest expression of the logo has a flat gold colour. The only time any gradient should be visible is on moving communications, when a sheen can run swiftly across the logo. Always use the </a:t>
            </a:r>
            <a:r>
              <a:rPr lang="en-GB" sz="1300" dirty="0" err="1"/>
              <a:t>Citigold</a:t>
            </a:r>
            <a:r>
              <a:rPr lang="en-GB" sz="1300" dirty="0"/>
              <a:t> logo asset with the ‘Registered’ symbol.</a:t>
            </a:r>
          </a:p>
          <a:p>
            <a:pPr algn="l"/>
            <a:endParaRPr lang="en-GB" sz="1300" baseline="0" dirty="0">
              <a:ea typeface="+mj-ea"/>
            </a:endParaRPr>
          </a:p>
          <a:p>
            <a:pPr algn="l"/>
            <a:r>
              <a:rPr lang="en-GB" sz="1300" dirty="0"/>
              <a:t>Try to avoid using the logo over busy/cluttered visuals to ensure it remains clear and visible</a:t>
            </a:r>
          </a:p>
          <a:p>
            <a:pPr algn="l"/>
            <a:endParaRPr lang="en-GB" sz="1300" baseline="0" dirty="0">
              <a:ea typeface="+mj-ea"/>
            </a:endParaRPr>
          </a:p>
          <a:p>
            <a:pPr algn="l"/>
            <a:r>
              <a:rPr lang="en-GB" sz="1300" dirty="0">
                <a:ea typeface="+mj-ea"/>
              </a:rPr>
              <a:t>Colour values of logo:</a:t>
            </a:r>
          </a:p>
          <a:p>
            <a:pPr algn="l"/>
            <a:r>
              <a:rPr lang="en-GB" sz="1300" dirty="0"/>
              <a:t>#BE9E55 R181 G153 B92 C32 M37 Y58 K16</a:t>
            </a:r>
            <a:endParaRPr lang="en-GB" sz="1300" baseline="0" dirty="0">
              <a:ea typeface="+mj-ea"/>
            </a:endParaRPr>
          </a:p>
        </p:txBody>
      </p:sp>
      <p:pic>
        <p:nvPicPr>
          <p:cNvPr id="4" name="Picture 3">
            <a:extLst>
              <a:ext uri="{FF2B5EF4-FFF2-40B4-BE49-F238E27FC236}">
                <a16:creationId xmlns:a16="http://schemas.microsoft.com/office/drawing/2014/main" id="{718DFEBD-D41B-4BF5-A1DF-B1BB807819E1}"/>
              </a:ext>
            </a:extLst>
          </p:cNvPr>
          <p:cNvPicPr>
            <a:picLocks noChangeAspect="1"/>
          </p:cNvPicPr>
          <p:nvPr/>
        </p:nvPicPr>
        <p:blipFill>
          <a:blip r:embed="rId3"/>
          <a:stretch>
            <a:fillRect/>
          </a:stretch>
        </p:blipFill>
        <p:spPr>
          <a:xfrm>
            <a:off x="4578510" y="3524418"/>
            <a:ext cx="4267200" cy="3001971"/>
          </a:xfrm>
          <a:prstGeom prst="rect">
            <a:avLst/>
          </a:prstGeom>
        </p:spPr>
      </p:pic>
      <p:sp>
        <p:nvSpPr>
          <p:cNvPr id="5" name="TextBox 4">
            <a:extLst>
              <a:ext uri="{FF2B5EF4-FFF2-40B4-BE49-F238E27FC236}">
                <a16:creationId xmlns:a16="http://schemas.microsoft.com/office/drawing/2014/main" id="{ADB1B4E1-FDBD-49F6-A9B9-58D4B1AD2BDE}"/>
              </a:ext>
            </a:extLst>
          </p:cNvPr>
          <p:cNvSpPr txBox="1"/>
          <p:nvPr/>
        </p:nvSpPr>
        <p:spPr>
          <a:xfrm>
            <a:off x="4533900" y="1402962"/>
            <a:ext cx="3962400" cy="2092881"/>
          </a:xfrm>
          <a:prstGeom prst="rect">
            <a:avLst/>
          </a:prstGeom>
          <a:noFill/>
        </p:spPr>
        <p:txBody>
          <a:bodyPr wrap="square" rtlCol="0">
            <a:spAutoFit/>
          </a:bodyPr>
          <a:lstStyle/>
          <a:p>
            <a:pPr algn="l"/>
            <a:r>
              <a:rPr lang="en-GB" sz="1300" dirty="0"/>
              <a:t>Campaign theme (TMTW) has been created as a carefully kerned standardized piece of typography. It can be used with the </a:t>
            </a:r>
            <a:r>
              <a:rPr lang="en-GB" sz="1300" dirty="0" err="1"/>
              <a:t>Citigold</a:t>
            </a:r>
            <a:r>
              <a:rPr lang="en-GB" sz="1300" dirty="0"/>
              <a:t> logo to sign-off a communication, however it should not be considered a lockup. Follow the guides to the right for correct spacing between the two elements.</a:t>
            </a:r>
          </a:p>
          <a:p>
            <a:pPr algn="l"/>
            <a:endParaRPr lang="en-GB" sz="1300" baseline="0" dirty="0">
              <a:ea typeface="+mj-ea"/>
            </a:endParaRPr>
          </a:p>
          <a:p>
            <a:pPr algn="l"/>
            <a:r>
              <a:rPr lang="en-GB" sz="1300" dirty="0"/>
              <a:t>The campaign theme should always appear in white over dark backgrounds, do not change to a colour</a:t>
            </a:r>
            <a:endParaRPr lang="en-GB" sz="1300" baseline="0" dirty="0">
              <a:ea typeface="+mj-ea"/>
            </a:endParaRPr>
          </a:p>
        </p:txBody>
      </p:sp>
      <p:pic>
        <p:nvPicPr>
          <p:cNvPr id="7" name="Picture 6">
            <a:extLst>
              <a:ext uri="{FF2B5EF4-FFF2-40B4-BE49-F238E27FC236}">
                <a16:creationId xmlns:a16="http://schemas.microsoft.com/office/drawing/2014/main" id="{7DD4E9D5-EE05-4806-88FF-A1B9C5255F70}"/>
              </a:ext>
            </a:extLst>
          </p:cNvPr>
          <p:cNvPicPr>
            <a:picLocks noChangeAspect="1"/>
          </p:cNvPicPr>
          <p:nvPr/>
        </p:nvPicPr>
        <p:blipFill>
          <a:blip r:embed="rId4"/>
          <a:stretch>
            <a:fillRect/>
          </a:stretch>
        </p:blipFill>
        <p:spPr>
          <a:xfrm>
            <a:off x="269715" y="4025412"/>
            <a:ext cx="3769677" cy="2035981"/>
          </a:xfrm>
          <a:prstGeom prst="rect">
            <a:avLst/>
          </a:prstGeom>
        </p:spPr>
      </p:pic>
    </p:spTree>
    <p:custDataLst>
      <p:tags r:id="rId1"/>
    </p:custDataLst>
    <p:extLst>
      <p:ext uri="{BB962C8B-B14F-4D97-AF65-F5344CB8AC3E}">
        <p14:creationId xmlns:p14="http://schemas.microsoft.com/office/powerpoint/2010/main" val="49469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A929E0-E06A-944B-B56B-70C3E7AF4EEF}"/>
              </a:ext>
            </a:extLst>
          </p:cNvPr>
          <p:cNvSpPr>
            <a:spLocks noGrp="1"/>
          </p:cNvSpPr>
          <p:nvPr>
            <p:ph type="ctrTitle"/>
          </p:nvPr>
        </p:nvSpPr>
        <p:spPr>
          <a:xfrm>
            <a:off x="141288" y="2631758"/>
            <a:ext cx="8861425" cy="492443"/>
          </a:xfrm>
        </p:spPr>
        <p:txBody>
          <a:bodyPr/>
          <a:lstStyle/>
          <a:p>
            <a:r>
              <a:rPr lang="en-US" dirty="0"/>
              <a:t>See Example of U.S. </a:t>
            </a:r>
            <a:r>
              <a:rPr lang="en-US" dirty="0" err="1"/>
              <a:t>Citigold</a:t>
            </a:r>
            <a:r>
              <a:rPr lang="en-US" dirty="0"/>
              <a:t> “On Your Terms”</a:t>
            </a:r>
          </a:p>
        </p:txBody>
      </p:sp>
    </p:spTree>
    <p:extLst>
      <p:ext uri="{BB962C8B-B14F-4D97-AF65-F5344CB8AC3E}">
        <p14:creationId xmlns:p14="http://schemas.microsoft.com/office/powerpoint/2010/main" val="3967969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8</a:t>
            </a:fld>
            <a:endParaRPr lang="en-US" sz="1000" dirty="0">
              <a:solidFill>
                <a:srgbClr val="97999B"/>
              </a:solidFill>
            </a:endParaRPr>
          </a:p>
        </p:txBody>
      </p:sp>
      <p:grpSp>
        <p:nvGrpSpPr>
          <p:cNvPr id="22" name="Group 21">
            <a:extLst>
              <a:ext uri="{FF2B5EF4-FFF2-40B4-BE49-F238E27FC236}">
                <a16:creationId xmlns:a16="http://schemas.microsoft.com/office/drawing/2014/main" id="{AAC0F4B1-4A64-4D5E-ACA2-9DC0F55F1063}"/>
              </a:ext>
            </a:extLst>
          </p:cNvPr>
          <p:cNvGrpSpPr/>
          <p:nvPr/>
        </p:nvGrpSpPr>
        <p:grpSpPr>
          <a:xfrm>
            <a:off x="182880" y="1163255"/>
            <a:ext cx="8580120" cy="745979"/>
            <a:chOff x="228597" y="1513158"/>
            <a:chExt cx="3810002" cy="902635"/>
          </a:xfrm>
          <a:noFill/>
        </p:grpSpPr>
        <p:sp>
          <p:nvSpPr>
            <p:cNvPr id="26" name="Rectangle 25">
              <a:extLst>
                <a:ext uri="{FF2B5EF4-FFF2-40B4-BE49-F238E27FC236}">
                  <a16:creationId xmlns:a16="http://schemas.microsoft.com/office/drawing/2014/main" id="{88ADC98A-0536-4746-BD42-3F73E61060DD}"/>
                </a:ext>
              </a:extLst>
            </p:cNvPr>
            <p:cNvSpPr/>
            <p:nvPr/>
          </p:nvSpPr>
          <p:spPr bwMode="auto">
            <a:xfrm>
              <a:off x="228597" y="1513158"/>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8" name="Rectangle 38">
              <a:extLst>
                <a:ext uri="{FF2B5EF4-FFF2-40B4-BE49-F238E27FC236}">
                  <a16:creationId xmlns:a16="http://schemas.microsoft.com/office/drawing/2014/main" id="{25B7733B-AECE-4212-8DD5-A5C6EBABD01B}"/>
                </a:ext>
              </a:extLst>
            </p:cNvPr>
            <p:cNvSpPr txBox="1">
              <a:spLocks noChangeArrowheads="1"/>
            </p:cNvSpPr>
            <p:nvPr/>
          </p:nvSpPr>
          <p:spPr bwMode="gray">
            <a:xfrm>
              <a:off x="262081" y="1543727"/>
              <a:ext cx="3776518" cy="5990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PRODUCT VALUE PROPOSITION/FEATURES</a:t>
              </a:r>
            </a:p>
            <a:p>
              <a:pPr>
                <a:spcBef>
                  <a:spcPts val="500"/>
                </a:spcBef>
              </a:pPr>
              <a:r>
                <a:rPr lang="en-US" sz="1100" kern="0" dirty="0">
                  <a:solidFill>
                    <a:srgbClr val="002D72"/>
                  </a:solidFill>
                </a:rPr>
                <a:t>Citigold builds wealth solutions that are based on your terms and unique goals. We need to demonstrate that with Citigold, you’re not alone in managing your wealth; you’re backed by the strength of our tools and our people’s expertise</a:t>
              </a:r>
            </a:p>
          </p:txBody>
        </p:sp>
      </p:grpSp>
      <p:grpSp>
        <p:nvGrpSpPr>
          <p:cNvPr id="29" name="Group 28">
            <a:extLst>
              <a:ext uri="{FF2B5EF4-FFF2-40B4-BE49-F238E27FC236}">
                <a16:creationId xmlns:a16="http://schemas.microsoft.com/office/drawing/2014/main" id="{92394A9A-030E-44A7-B588-3DEC3A55E005}"/>
              </a:ext>
            </a:extLst>
          </p:cNvPr>
          <p:cNvGrpSpPr/>
          <p:nvPr/>
        </p:nvGrpSpPr>
        <p:grpSpPr>
          <a:xfrm>
            <a:off x="182880" y="2005689"/>
            <a:ext cx="8580120" cy="745979"/>
            <a:chOff x="236479" y="2570505"/>
            <a:chExt cx="3810002" cy="902635"/>
          </a:xfrm>
          <a:noFill/>
        </p:grpSpPr>
        <p:sp>
          <p:nvSpPr>
            <p:cNvPr id="30" name="Rectangle 29">
              <a:extLst>
                <a:ext uri="{FF2B5EF4-FFF2-40B4-BE49-F238E27FC236}">
                  <a16:creationId xmlns:a16="http://schemas.microsoft.com/office/drawing/2014/main" id="{90E34204-4D27-4C9A-AA25-1BFB376CCCEC}"/>
                </a:ext>
              </a:extLst>
            </p:cNvPr>
            <p:cNvSpPr/>
            <p:nvPr/>
          </p:nvSpPr>
          <p:spPr bwMode="auto">
            <a:xfrm>
              <a:off x="236479" y="2570505"/>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31" name="Rectangle 38">
              <a:extLst>
                <a:ext uri="{FF2B5EF4-FFF2-40B4-BE49-F238E27FC236}">
                  <a16:creationId xmlns:a16="http://schemas.microsoft.com/office/drawing/2014/main" id="{FB283A3F-C991-4195-B4A2-5B3225E57B7E}"/>
                </a:ext>
              </a:extLst>
            </p:cNvPr>
            <p:cNvSpPr txBox="1">
              <a:spLocks noChangeArrowheads="1"/>
            </p:cNvSpPr>
            <p:nvPr/>
          </p:nvSpPr>
          <p:spPr bwMode="gray">
            <a:xfrm>
              <a:off x="269963" y="2602677"/>
              <a:ext cx="3728867" cy="8286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algn="l" defTabSz="1838325" eaLnBrk="0" hangingPunct="0">
                <a:spcBef>
                  <a:spcPts val="500"/>
                </a:spcBef>
                <a:buClr>
                  <a:srgbClr val="97999B"/>
                </a:buClr>
                <a:buSzPct val="100000"/>
                <a:buFont typeface="Symbol"/>
                <a:buNone/>
                <a:defRPr sz="1200" b="1" kern="0">
                  <a:solidFill>
                    <a:srgbClr val="002D72"/>
                  </a:solidFill>
                  <a:latin typeface="+mn-lt"/>
                  <a:ea typeface="+mn-ea"/>
                </a:defRPr>
              </a:lvl1pPr>
              <a:lvl2pPr marL="342900" indent="-171450" algn="l" defTabSz="1838325" eaLnBrk="0" hangingPunct="0">
                <a:spcBef>
                  <a:spcPct val="25000"/>
                </a:spcBef>
                <a:buClr>
                  <a:srgbClr val="97999B"/>
                </a:buClr>
                <a:buSzPct val="100000"/>
                <a:buFont typeface="Arial"/>
                <a:buChar char="–"/>
                <a:defRPr b="0">
                  <a:solidFill>
                    <a:srgbClr val="53565A"/>
                  </a:solidFill>
                  <a:latin typeface="+mn-lt"/>
                  <a:ea typeface="+mn-ea"/>
                </a:defRPr>
              </a:lvl2pPr>
              <a:lvl3pPr marL="514350" indent="-171450" algn="l" defTabSz="1838325" eaLnBrk="0" hangingPunct="0">
                <a:spcBef>
                  <a:spcPct val="25000"/>
                </a:spcBef>
                <a:buClr>
                  <a:srgbClr val="97999B"/>
                </a:buClr>
                <a:buSzPct val="100000"/>
                <a:buFont typeface="Wingdings" panose="05000000000000000000" pitchFamily="2" charset="2"/>
                <a:buChar char=""/>
                <a:defRPr b="0">
                  <a:solidFill>
                    <a:srgbClr val="53565A"/>
                  </a:solidFill>
                  <a:latin typeface="+mn-lt"/>
                  <a:ea typeface="+mn-ea"/>
                </a:defRPr>
              </a:lvl3pPr>
              <a:lvl4pPr marL="685800" indent="-171450" algn="l" defTabSz="1838325" eaLnBrk="0" hangingPunct="0">
                <a:spcBef>
                  <a:spcPct val="25000"/>
                </a:spcBef>
                <a:buClr>
                  <a:srgbClr val="97999B"/>
                </a:buClr>
                <a:buSzPct val="100000"/>
                <a:buFont typeface="Arial" panose="020B0604020202020204" pitchFamily="34" charset="0"/>
                <a:buChar char="○"/>
                <a:defRPr b="0">
                  <a:solidFill>
                    <a:srgbClr val="53565A"/>
                  </a:solidFill>
                  <a:latin typeface="+mn-lt"/>
                  <a:ea typeface="+mn-ea"/>
                </a:defRPr>
              </a:lvl4pPr>
              <a:lvl5pPr marL="857250" indent="-171450" algn="l" defTabSz="1838325" eaLnBrk="0" hangingPunct="0">
                <a:spcBef>
                  <a:spcPct val="25000"/>
                </a:spcBef>
                <a:buClr>
                  <a:srgbClr val="97999B"/>
                </a:buClr>
                <a:buSzPct val="100000"/>
                <a:buFont typeface="Symbol"/>
                <a:buChar char="·"/>
                <a:defRPr b="0">
                  <a:solidFill>
                    <a:srgbClr val="53565A"/>
                  </a:solidFill>
                  <a:latin typeface="+mn-lt"/>
                  <a:ea typeface="+mn-ea"/>
                </a:defRPr>
              </a:lvl5pPr>
              <a:lvl6pPr marL="1028700" indent="-171450" defTabSz="1838325" eaLnBrk="0" fontAlgn="base" hangingPunct="0">
                <a:spcBef>
                  <a:spcPct val="25000"/>
                </a:spcBef>
                <a:spcAft>
                  <a:spcPct val="0"/>
                </a:spcAft>
                <a:buClr>
                  <a:srgbClr val="97999B"/>
                </a:buClr>
                <a:buSzPct val="100000"/>
                <a:buFont typeface="Arial"/>
                <a:buChar char="–"/>
                <a:defRPr b="0">
                  <a:solidFill>
                    <a:srgbClr val="53565A"/>
                  </a:solidFill>
                  <a:latin typeface="+mn-lt"/>
                  <a:ea typeface="+mn-ea"/>
                </a:defRPr>
              </a:lvl6pPr>
              <a:lvl7pPr marL="1200150" indent="-171450" defTabSz="1838325" eaLnBrk="0" fontAlgn="base" hangingPunct="0">
                <a:spcBef>
                  <a:spcPct val="25000"/>
                </a:spcBef>
                <a:spcAft>
                  <a:spcPct val="0"/>
                </a:spcAft>
                <a:buClr>
                  <a:srgbClr val="97999B"/>
                </a:buClr>
                <a:buSzPct val="100000"/>
                <a:buFont typeface="Wingdings" panose="05000000000000000000" pitchFamily="2" charset="2"/>
                <a:buChar char=""/>
                <a:defRPr b="0">
                  <a:solidFill>
                    <a:srgbClr val="53565A"/>
                  </a:solidFill>
                  <a:latin typeface="+mn-lt"/>
                  <a:ea typeface="+mn-ea"/>
                </a:defRPr>
              </a:lvl7pPr>
              <a:lvl8pPr marL="1371600" indent="-171450" defTabSz="1838325" eaLnBrk="0" fontAlgn="base" hangingPunct="0">
                <a:spcBef>
                  <a:spcPct val="25000"/>
                </a:spcBef>
                <a:spcAft>
                  <a:spcPct val="0"/>
                </a:spcAft>
                <a:buClr>
                  <a:srgbClr val="97999B"/>
                </a:buClr>
                <a:buSzPct val="100000"/>
                <a:buFont typeface="Arial" panose="020B0604020202020204" pitchFamily="34" charset="0"/>
                <a:buChar char="○"/>
                <a:defRPr b="0">
                  <a:solidFill>
                    <a:srgbClr val="53565A"/>
                  </a:solidFill>
                  <a:latin typeface="+mn-lt"/>
                  <a:ea typeface="+mn-ea"/>
                </a:defRPr>
              </a:lvl8pPr>
              <a:lvl9pPr marL="1543050" indent="-171450" defTabSz="1838325" eaLnBrk="0" fontAlgn="base" hangingPunct="0">
                <a:spcBef>
                  <a:spcPct val="25000"/>
                </a:spcBef>
                <a:spcAft>
                  <a:spcPct val="0"/>
                </a:spcAft>
                <a:buClr>
                  <a:srgbClr val="97999B"/>
                </a:buClr>
                <a:buSzPct val="100000"/>
                <a:buFont typeface="Symbol"/>
                <a:buChar char="·"/>
                <a:defRPr b="0">
                  <a:solidFill>
                    <a:srgbClr val="53565A"/>
                  </a:solidFill>
                  <a:latin typeface="+mn-lt"/>
                  <a:ea typeface="+mn-ea"/>
                </a:defRPr>
              </a:lvl9pPr>
            </a:lstStyle>
            <a:p>
              <a:r>
                <a:rPr lang="en-US" dirty="0"/>
                <a:t>PRIORITY AUDIENCE (e.g., Affluent, HNW)</a:t>
              </a:r>
            </a:p>
            <a:p>
              <a:pPr marL="171450" indent="-171450">
                <a:buFont typeface="Arial" panose="020B0604020202020204" pitchFamily="34" charset="0"/>
                <a:buChar char="•"/>
              </a:pPr>
              <a:r>
                <a:rPr lang="en-US" sz="1100" b="0" dirty="0"/>
                <a:t>Affluent &amp; HNW individuals (IXI: $200-$10MM) with an investor mindset &amp; in-market for wealth solutions</a:t>
              </a:r>
            </a:p>
          </p:txBody>
        </p:sp>
      </p:grpSp>
      <p:grpSp>
        <p:nvGrpSpPr>
          <p:cNvPr id="33" name="Group 32">
            <a:extLst>
              <a:ext uri="{FF2B5EF4-FFF2-40B4-BE49-F238E27FC236}">
                <a16:creationId xmlns:a16="http://schemas.microsoft.com/office/drawing/2014/main" id="{A68E2412-FD70-45B0-A594-5BB742EF2EE8}"/>
              </a:ext>
            </a:extLst>
          </p:cNvPr>
          <p:cNvGrpSpPr/>
          <p:nvPr/>
        </p:nvGrpSpPr>
        <p:grpSpPr>
          <a:xfrm>
            <a:off x="182880" y="3458623"/>
            <a:ext cx="8568363" cy="1544475"/>
            <a:chOff x="217278" y="3625203"/>
            <a:chExt cx="3832640" cy="1286706"/>
          </a:xfrm>
          <a:noFill/>
        </p:grpSpPr>
        <p:sp>
          <p:nvSpPr>
            <p:cNvPr id="34" name="Rectangle 33">
              <a:extLst>
                <a:ext uri="{FF2B5EF4-FFF2-40B4-BE49-F238E27FC236}">
                  <a16:creationId xmlns:a16="http://schemas.microsoft.com/office/drawing/2014/main" id="{F3A6A2E3-FC6B-47F6-917C-5812F91A9528}"/>
                </a:ext>
              </a:extLst>
            </p:cNvPr>
            <p:cNvSpPr/>
            <p:nvPr/>
          </p:nvSpPr>
          <p:spPr bwMode="auto">
            <a:xfrm>
              <a:off x="217278" y="3625203"/>
              <a:ext cx="3832640" cy="1286706"/>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35" name="Rectangle 38">
              <a:extLst>
                <a:ext uri="{FF2B5EF4-FFF2-40B4-BE49-F238E27FC236}">
                  <a16:creationId xmlns:a16="http://schemas.microsoft.com/office/drawing/2014/main" id="{B9E64514-3807-434A-8D6C-E78E1FFFEF29}"/>
                </a:ext>
              </a:extLst>
            </p:cNvPr>
            <p:cNvSpPr txBox="1">
              <a:spLocks noChangeArrowheads="1"/>
            </p:cNvSpPr>
            <p:nvPr/>
          </p:nvSpPr>
          <p:spPr bwMode="gray">
            <a:xfrm>
              <a:off x="250961" y="3671262"/>
              <a:ext cx="3737909" cy="5990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PAID MEDIA INVESTMENT Q3 AND Q4 ‘21 </a:t>
              </a:r>
              <a:r>
                <a:rPr lang="en-US" sz="1200" b="1" u="sng" kern="0" dirty="0">
                  <a:solidFill>
                    <a:srgbClr val="002D72"/>
                  </a:solidFill>
                </a:rPr>
                <a:t>AND</a:t>
              </a:r>
              <a:r>
                <a:rPr lang="en-US" sz="1200" b="1" kern="0" dirty="0">
                  <a:solidFill>
                    <a:srgbClr val="002D72"/>
                  </a:solidFill>
                </a:rPr>
                <a:t> PLANNED MEDIA INVESTMENT FOR 2022</a:t>
              </a:r>
              <a:endParaRPr lang="en-US" sz="1200" b="1" u="sng" kern="0" dirty="0">
                <a:solidFill>
                  <a:srgbClr val="002D72"/>
                </a:solidFill>
              </a:endParaRPr>
            </a:p>
            <a:p>
              <a:pPr marL="0" indent="0">
                <a:spcBef>
                  <a:spcPts val="500"/>
                </a:spcBef>
                <a:buFont typeface="Symbol"/>
                <a:buNone/>
              </a:pPr>
              <a:endParaRPr lang="en-US" sz="1100" kern="0" dirty="0">
                <a:solidFill>
                  <a:srgbClr val="00BDF2"/>
                </a:solidFill>
              </a:endParaRPr>
            </a:p>
            <a:p>
              <a:pPr marL="0" indent="0">
                <a:spcBef>
                  <a:spcPts val="500"/>
                </a:spcBef>
                <a:buFont typeface="Symbol"/>
                <a:buNone/>
              </a:pPr>
              <a:endParaRPr lang="en-US" sz="1100" kern="0" dirty="0">
                <a:solidFill>
                  <a:srgbClr val="00BDF2"/>
                </a:solidFill>
              </a:endParaRPr>
            </a:p>
          </p:txBody>
        </p:sp>
      </p:grpSp>
      <p:grpSp>
        <p:nvGrpSpPr>
          <p:cNvPr id="36" name="Group 35">
            <a:extLst>
              <a:ext uri="{FF2B5EF4-FFF2-40B4-BE49-F238E27FC236}">
                <a16:creationId xmlns:a16="http://schemas.microsoft.com/office/drawing/2014/main" id="{EA23BE58-A363-4ED2-A51F-8F764F2213BC}"/>
              </a:ext>
            </a:extLst>
          </p:cNvPr>
          <p:cNvGrpSpPr/>
          <p:nvPr/>
        </p:nvGrpSpPr>
        <p:grpSpPr>
          <a:xfrm>
            <a:off x="182880" y="5099992"/>
            <a:ext cx="8580120" cy="1244588"/>
            <a:chOff x="225160" y="5064681"/>
            <a:chExt cx="3832640" cy="1284870"/>
          </a:xfrm>
          <a:noFill/>
        </p:grpSpPr>
        <p:sp>
          <p:nvSpPr>
            <p:cNvPr id="40" name="Rectangle 39">
              <a:extLst>
                <a:ext uri="{FF2B5EF4-FFF2-40B4-BE49-F238E27FC236}">
                  <a16:creationId xmlns:a16="http://schemas.microsoft.com/office/drawing/2014/main" id="{3E848CE9-A349-4A1B-84C7-83C8CD8B2AB5}"/>
                </a:ext>
              </a:extLst>
            </p:cNvPr>
            <p:cNvSpPr/>
            <p:nvPr/>
          </p:nvSpPr>
          <p:spPr bwMode="auto">
            <a:xfrm>
              <a:off x="225160" y="5064681"/>
              <a:ext cx="3832640" cy="1284870"/>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1" name="Rectangle 38">
              <a:extLst>
                <a:ext uri="{FF2B5EF4-FFF2-40B4-BE49-F238E27FC236}">
                  <a16:creationId xmlns:a16="http://schemas.microsoft.com/office/drawing/2014/main" id="{05C0766E-EFF3-41B4-AE8F-B1A983D9E099}"/>
                </a:ext>
              </a:extLst>
            </p:cNvPr>
            <p:cNvSpPr txBox="1">
              <a:spLocks noChangeArrowheads="1"/>
            </p:cNvSpPr>
            <p:nvPr/>
          </p:nvSpPr>
          <p:spPr bwMode="gray">
            <a:xfrm>
              <a:off x="258843" y="5093731"/>
              <a:ext cx="3792181" cy="5990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PERFORMANCE HIGHLIGHTS (e.g., brand lift, cpa, accounts opened during this period, AUM)</a:t>
              </a:r>
              <a:endParaRPr lang="en-US" sz="1200" b="1" u="sng" kern="0" dirty="0">
                <a:solidFill>
                  <a:srgbClr val="002D72"/>
                </a:solidFill>
              </a:endParaRPr>
            </a:p>
            <a:p>
              <a:pPr marL="0" indent="0">
                <a:spcBef>
                  <a:spcPts val="500"/>
                </a:spcBef>
                <a:buFont typeface="Symbol"/>
                <a:buNone/>
              </a:pPr>
              <a:endParaRPr lang="en-US" sz="1100" kern="0" dirty="0">
                <a:solidFill>
                  <a:srgbClr val="00BDF2"/>
                </a:solidFill>
              </a:endParaRPr>
            </a:p>
          </p:txBody>
        </p:sp>
      </p:grpSp>
      <p:grpSp>
        <p:nvGrpSpPr>
          <p:cNvPr id="42" name="Group 41">
            <a:extLst>
              <a:ext uri="{FF2B5EF4-FFF2-40B4-BE49-F238E27FC236}">
                <a16:creationId xmlns:a16="http://schemas.microsoft.com/office/drawing/2014/main" id="{FDF15982-9378-4F70-BCB7-C378F5800E24}"/>
              </a:ext>
            </a:extLst>
          </p:cNvPr>
          <p:cNvGrpSpPr/>
          <p:nvPr/>
        </p:nvGrpSpPr>
        <p:grpSpPr>
          <a:xfrm>
            <a:off x="182880" y="603605"/>
            <a:ext cx="4191794" cy="463195"/>
            <a:chOff x="257022" y="1513159"/>
            <a:chExt cx="3810002" cy="902635"/>
          </a:xfrm>
          <a:noFill/>
        </p:grpSpPr>
        <p:sp>
          <p:nvSpPr>
            <p:cNvPr id="46" name="Rectangle 45">
              <a:extLst>
                <a:ext uri="{FF2B5EF4-FFF2-40B4-BE49-F238E27FC236}">
                  <a16:creationId xmlns:a16="http://schemas.microsoft.com/office/drawing/2014/main" id="{93F6550C-57B3-4FA0-B7AF-6C7239898562}"/>
                </a:ext>
              </a:extLst>
            </p:cNvPr>
            <p:cNvSpPr/>
            <p:nvPr/>
          </p:nvSpPr>
          <p:spPr bwMode="auto">
            <a:xfrm>
              <a:off x="257022" y="1513159"/>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47" name="Rectangle 38">
              <a:extLst>
                <a:ext uri="{FF2B5EF4-FFF2-40B4-BE49-F238E27FC236}">
                  <a16:creationId xmlns:a16="http://schemas.microsoft.com/office/drawing/2014/main" id="{64A238A1-C1A7-4624-A668-AC1A5FB84BD9}"/>
                </a:ext>
              </a:extLst>
            </p:cNvPr>
            <p:cNvSpPr txBox="1">
              <a:spLocks noChangeArrowheads="1"/>
            </p:cNvSpPr>
            <p:nvPr/>
          </p:nvSpPr>
          <p:spPr bwMode="gray">
            <a:xfrm>
              <a:off x="304003" y="1524000"/>
              <a:ext cx="3734595" cy="8536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1450" indent="-171450" algn="l" defTabSz="1838325" rtl="0" eaLnBrk="0" fontAlgn="base" hangingPunct="0">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3pPr>
              <a:lvl4pPr marL="6858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4pPr>
              <a:lvl5pPr marL="8572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0" fontAlgn="base" hangingPunct="0">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0" fontAlgn="base" hangingPunct="0">
                <a:spcBef>
                  <a:spcPct val="25000"/>
                </a:spcBef>
                <a:spcAft>
                  <a:spcPct val="0"/>
                </a:spcAft>
                <a:buClr>
                  <a:srgbClr val="97999B"/>
                </a:buClr>
                <a:buSzPct val="100000"/>
                <a:buFont typeface="Wingdings" panose="05000000000000000000" pitchFamily="2" charset="2"/>
                <a:buChar char=""/>
                <a:defRPr sz="1400" b="0">
                  <a:solidFill>
                    <a:srgbClr val="53565A"/>
                  </a:solidFill>
                  <a:latin typeface="+mn-lt"/>
                  <a:ea typeface="+mn-ea"/>
                  <a:cs typeface="+mn-cs"/>
                </a:defRPr>
              </a:lvl7pPr>
              <a:lvl8pPr marL="1371600" indent="-171450" algn="l" defTabSz="1838325" rtl="0" eaLnBrk="0" fontAlgn="base" hangingPunct="0">
                <a:spcBef>
                  <a:spcPct val="25000"/>
                </a:spcBef>
                <a:spcAft>
                  <a:spcPct val="0"/>
                </a:spcAft>
                <a:buClr>
                  <a:srgbClr val="97999B"/>
                </a:buClr>
                <a:buSzPct val="100000"/>
                <a:buFont typeface="Arial" panose="020B0604020202020204" pitchFamily="34" charset="0"/>
                <a:buChar char="○"/>
                <a:defRPr sz="1400" b="0">
                  <a:solidFill>
                    <a:srgbClr val="53565A"/>
                  </a:solidFill>
                  <a:latin typeface="+mn-lt"/>
                  <a:ea typeface="+mn-ea"/>
                  <a:cs typeface="+mn-cs"/>
                </a:defRPr>
              </a:lvl8pPr>
              <a:lvl9pPr marL="1543050" indent="-171450" algn="l" defTabSz="1838325" rtl="0" eaLnBrk="0" fontAlgn="base" hangingPunct="0">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a:lstStyle>
            <a:p>
              <a:pPr marL="0" indent="0">
                <a:spcBef>
                  <a:spcPts val="500"/>
                </a:spcBef>
                <a:buFont typeface="Symbol"/>
                <a:buNone/>
              </a:pPr>
              <a:r>
                <a:rPr lang="en-US" sz="1200" b="1" kern="0" dirty="0">
                  <a:solidFill>
                    <a:srgbClr val="002D72"/>
                  </a:solidFill>
                </a:rPr>
                <a:t>DATE IN MARKET / PLAN TO BE IN MARKET</a:t>
              </a:r>
            </a:p>
            <a:p>
              <a:pPr>
                <a:spcBef>
                  <a:spcPts val="500"/>
                </a:spcBef>
              </a:pPr>
              <a:r>
                <a:rPr lang="en-US" sz="1100" kern="0" dirty="0">
                  <a:solidFill>
                    <a:schemeClr val="accent1"/>
                  </a:solidFill>
                </a:rPr>
                <a:t>Q4’19 - Present</a:t>
              </a:r>
            </a:p>
          </p:txBody>
        </p:sp>
      </p:grpSp>
      <p:graphicFrame>
        <p:nvGraphicFramePr>
          <p:cNvPr id="48" name="Table 2">
            <a:extLst>
              <a:ext uri="{FF2B5EF4-FFF2-40B4-BE49-F238E27FC236}">
                <a16:creationId xmlns:a16="http://schemas.microsoft.com/office/drawing/2014/main" id="{3B096F2A-A29C-4501-850A-7F26811605DD}"/>
              </a:ext>
            </a:extLst>
          </p:cNvPr>
          <p:cNvGraphicFramePr>
            <a:graphicFrameLocks noGrp="1"/>
          </p:cNvGraphicFramePr>
          <p:nvPr>
            <p:extLst>
              <p:ext uri="{D42A27DB-BD31-4B8C-83A1-F6EECF244321}">
                <p14:modId xmlns:p14="http://schemas.microsoft.com/office/powerpoint/2010/main" val="855015148"/>
              </p:ext>
            </p:extLst>
          </p:nvPr>
        </p:nvGraphicFramePr>
        <p:xfrm>
          <a:off x="261442" y="3747971"/>
          <a:ext cx="8368131" cy="1197056"/>
        </p:xfrm>
        <a:graphic>
          <a:graphicData uri="http://schemas.openxmlformats.org/drawingml/2006/table">
            <a:tbl>
              <a:tblPr firstRow="1" bandRow="1">
                <a:tableStyleId>{5C22544A-7EE6-4342-B048-85BDC9FD1C3A}</a:tableStyleId>
              </a:tblPr>
              <a:tblGrid>
                <a:gridCol w="2789377">
                  <a:extLst>
                    <a:ext uri="{9D8B030D-6E8A-4147-A177-3AD203B41FA5}">
                      <a16:colId xmlns:a16="http://schemas.microsoft.com/office/drawing/2014/main" val="206900674"/>
                    </a:ext>
                  </a:extLst>
                </a:gridCol>
                <a:gridCol w="2789377">
                  <a:extLst>
                    <a:ext uri="{9D8B030D-6E8A-4147-A177-3AD203B41FA5}">
                      <a16:colId xmlns:a16="http://schemas.microsoft.com/office/drawing/2014/main" val="3801053710"/>
                    </a:ext>
                  </a:extLst>
                </a:gridCol>
                <a:gridCol w="2789377">
                  <a:extLst>
                    <a:ext uri="{9D8B030D-6E8A-4147-A177-3AD203B41FA5}">
                      <a16:colId xmlns:a16="http://schemas.microsoft.com/office/drawing/2014/main" val="1982490123"/>
                    </a:ext>
                  </a:extLst>
                </a:gridCol>
              </a:tblGrid>
              <a:tr h="163735">
                <a:tc>
                  <a:txBody>
                    <a:bodyPr/>
                    <a:lstStyle/>
                    <a:p>
                      <a:pPr algn="ctr"/>
                      <a:r>
                        <a:rPr lang="en-US" sz="1100" dirty="0"/>
                        <a:t>Q3 2021</a:t>
                      </a:r>
                    </a:p>
                  </a:txBody>
                  <a:tcPr marT="25807" marB="25807">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Q4 2021</a:t>
                      </a:r>
                    </a:p>
                  </a:txBody>
                  <a:tcPr marT="25807" marB="25807">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Planned 2022</a:t>
                      </a:r>
                    </a:p>
                  </a:txBody>
                  <a:tcPr marT="25807" marB="25807">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33938205"/>
                  </a:ext>
                </a:extLst>
              </a:tr>
              <a:tr h="243402">
                <a:tc>
                  <a:txBody>
                    <a:bodyPr/>
                    <a:lstStyle/>
                    <a:p>
                      <a:pPr marL="171450" indent="-171450">
                        <a:buFont typeface="Arial" panose="020B0604020202020204" pitchFamily="34" charset="0"/>
                        <a:buChar char="•"/>
                      </a:pPr>
                      <a:r>
                        <a:rPr lang="en-US" sz="900" u="sng" dirty="0">
                          <a:solidFill>
                            <a:srgbClr val="002D72"/>
                          </a:solidFill>
                        </a:rPr>
                        <a:t>Work Media Spend</a:t>
                      </a:r>
                      <a:r>
                        <a:rPr lang="en-US" sz="900" dirty="0">
                          <a:solidFill>
                            <a:srgbClr val="002D72"/>
                          </a:solidFill>
                        </a:rPr>
                        <a:t>: $3.147M</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rgbClr val="002D72"/>
                          </a:solidFill>
                        </a:rPr>
                        <a:t>Working Media Spend</a:t>
                      </a:r>
                      <a:r>
                        <a:rPr lang="en-US" sz="900" dirty="0">
                          <a:solidFill>
                            <a:srgbClr val="002D72"/>
                          </a:solidFill>
                        </a:rPr>
                        <a:t>: $4.826M (Digital) + $3.278M (Local TV)</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rgbClr val="002D72"/>
                          </a:solidFill>
                        </a:rPr>
                        <a:t>Working Media Spend</a:t>
                      </a:r>
                      <a:r>
                        <a:rPr lang="en-US" sz="900" dirty="0">
                          <a:solidFill>
                            <a:srgbClr val="002D72"/>
                          </a:solidFill>
                        </a:rPr>
                        <a:t>: ~$30M</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947282"/>
                  </a:ext>
                </a:extLst>
              </a:tr>
              <a:tr h="345831">
                <a:tc>
                  <a:txBody>
                    <a:bodyPr/>
                    <a:lstStyle/>
                    <a:p>
                      <a:pPr marL="171450" indent="-171450">
                        <a:buFont typeface="Arial" panose="020B0604020202020204" pitchFamily="34" charset="0"/>
                        <a:buChar char="•"/>
                      </a:pPr>
                      <a:r>
                        <a:rPr lang="en-US" sz="900" u="sng" dirty="0">
                          <a:solidFill>
                            <a:srgbClr val="002D72"/>
                          </a:solidFill>
                        </a:rPr>
                        <a:t>Objective</a:t>
                      </a:r>
                      <a:r>
                        <a:rPr lang="en-US" sz="900" dirty="0">
                          <a:solidFill>
                            <a:srgbClr val="002D72"/>
                          </a:solidFill>
                        </a:rPr>
                        <a:t>: Garner incremental account approvals while continuing to drive awareness and efficient site traffic as secondary KPIs</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rgbClr val="002D72"/>
                          </a:solidFill>
                        </a:rPr>
                        <a:t>Objective</a:t>
                      </a:r>
                      <a:r>
                        <a:rPr lang="en-US" sz="900" dirty="0">
                          <a:solidFill>
                            <a:srgbClr val="002D72"/>
                          </a:solidFill>
                        </a:rPr>
                        <a:t>: MTA CPA for Digital; Lift in Awareness for Local TV</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900" u="sng" dirty="0">
                          <a:solidFill>
                            <a:srgbClr val="002D72"/>
                          </a:solidFill>
                        </a:rPr>
                        <a:t>Objective</a:t>
                      </a:r>
                      <a:r>
                        <a:rPr lang="en-US" sz="900" dirty="0">
                          <a:solidFill>
                            <a:srgbClr val="002D72"/>
                          </a:solidFill>
                        </a:rPr>
                        <a:t>: Continue to build Citigold awareness &amp; drive efficient website visits to learn more about Citi’s wealth offerings</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8103492"/>
                  </a:ext>
                </a:extLst>
              </a:tr>
              <a:tr h="154983">
                <a:tc>
                  <a:txBody>
                    <a:bodyPr/>
                    <a:lstStyle/>
                    <a:p>
                      <a:pPr marL="171450" indent="-171450">
                        <a:buFont typeface="Arial" panose="020B0604020202020204" pitchFamily="34" charset="0"/>
                        <a:buChar char="•"/>
                      </a:pPr>
                      <a:r>
                        <a:rPr lang="en-US" sz="900" u="sng" dirty="0">
                          <a:solidFill>
                            <a:srgbClr val="002D72"/>
                          </a:solidFill>
                        </a:rPr>
                        <a:t>Channels</a:t>
                      </a:r>
                      <a:r>
                        <a:rPr lang="en-US" sz="900" dirty="0">
                          <a:solidFill>
                            <a:srgbClr val="002D72"/>
                          </a:solidFill>
                        </a:rPr>
                        <a:t>: OLV, Display, Print</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u="sng" dirty="0">
                          <a:solidFill>
                            <a:srgbClr val="002D72"/>
                          </a:solidFill>
                        </a:rPr>
                        <a:t>Channels</a:t>
                      </a:r>
                      <a:r>
                        <a:rPr lang="en-US" sz="900" dirty="0">
                          <a:solidFill>
                            <a:srgbClr val="002D72"/>
                          </a:solidFill>
                        </a:rPr>
                        <a:t>: TV, OLV, Display, Print, Paid Search</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u="sng" dirty="0">
                          <a:solidFill>
                            <a:srgbClr val="002D72"/>
                          </a:solidFill>
                        </a:rPr>
                        <a:t>Channels</a:t>
                      </a:r>
                      <a:r>
                        <a:rPr lang="en-US" sz="900" dirty="0">
                          <a:solidFill>
                            <a:srgbClr val="002D72"/>
                          </a:solidFill>
                        </a:rPr>
                        <a:t>: OLV, Display, Print, Paid Search</a:t>
                      </a:r>
                    </a:p>
                  </a:txBody>
                  <a:tcPr marT="25807" marB="258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7337831"/>
                  </a:ext>
                </a:extLst>
              </a:tr>
            </a:tbl>
          </a:graphicData>
        </a:graphic>
      </p:graphicFrame>
      <p:graphicFrame>
        <p:nvGraphicFramePr>
          <p:cNvPr id="49" name="Table 2">
            <a:extLst>
              <a:ext uri="{FF2B5EF4-FFF2-40B4-BE49-F238E27FC236}">
                <a16:creationId xmlns:a16="http://schemas.microsoft.com/office/drawing/2014/main" id="{FAAFC828-5E76-43D7-AA3F-B55DF953625C}"/>
              </a:ext>
            </a:extLst>
          </p:cNvPr>
          <p:cNvGraphicFramePr>
            <a:graphicFrameLocks noGrp="1"/>
          </p:cNvGraphicFramePr>
          <p:nvPr>
            <p:extLst>
              <p:ext uri="{D42A27DB-BD31-4B8C-83A1-F6EECF244321}">
                <p14:modId xmlns:p14="http://schemas.microsoft.com/office/powerpoint/2010/main" val="3576116013"/>
              </p:ext>
            </p:extLst>
          </p:nvPr>
        </p:nvGraphicFramePr>
        <p:xfrm>
          <a:off x="318992" y="5367932"/>
          <a:ext cx="8368131" cy="880468"/>
        </p:xfrm>
        <a:graphic>
          <a:graphicData uri="http://schemas.openxmlformats.org/drawingml/2006/table">
            <a:tbl>
              <a:tblPr firstRow="1" bandRow="1">
                <a:tableStyleId>{5C22544A-7EE6-4342-B048-85BDC9FD1C3A}</a:tableStyleId>
              </a:tblPr>
              <a:tblGrid>
                <a:gridCol w="2802265">
                  <a:extLst>
                    <a:ext uri="{9D8B030D-6E8A-4147-A177-3AD203B41FA5}">
                      <a16:colId xmlns:a16="http://schemas.microsoft.com/office/drawing/2014/main" val="206900674"/>
                    </a:ext>
                  </a:extLst>
                </a:gridCol>
                <a:gridCol w="2819400">
                  <a:extLst>
                    <a:ext uri="{9D8B030D-6E8A-4147-A177-3AD203B41FA5}">
                      <a16:colId xmlns:a16="http://schemas.microsoft.com/office/drawing/2014/main" val="3801053710"/>
                    </a:ext>
                  </a:extLst>
                </a:gridCol>
                <a:gridCol w="2746466">
                  <a:extLst>
                    <a:ext uri="{9D8B030D-6E8A-4147-A177-3AD203B41FA5}">
                      <a16:colId xmlns:a16="http://schemas.microsoft.com/office/drawing/2014/main" val="1982490123"/>
                    </a:ext>
                  </a:extLst>
                </a:gridCol>
              </a:tblGrid>
              <a:tr h="167538">
                <a:tc>
                  <a:txBody>
                    <a:bodyPr/>
                    <a:lstStyle/>
                    <a:p>
                      <a:pPr algn="ctr"/>
                      <a:r>
                        <a:rPr lang="en-US" sz="1100" dirty="0"/>
                        <a:t>Q3 2021</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Q4 2021</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dirty="0"/>
                        <a:t>Planned 2022</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33938205"/>
                  </a:ext>
                </a:extLst>
              </a:tr>
              <a:tr h="505253">
                <a:tc>
                  <a:txBody>
                    <a:bodyPr/>
                    <a:lstStyle/>
                    <a:p>
                      <a:pPr marL="171450" indent="-171450">
                        <a:buFont typeface="Arial" panose="020B0604020202020204" pitchFamily="34" charset="0"/>
                        <a:buChar char="•"/>
                      </a:pPr>
                      <a:r>
                        <a:rPr lang="en-US" sz="800" dirty="0">
                          <a:solidFill>
                            <a:srgbClr val="002D72"/>
                          </a:solidFill>
                        </a:rPr>
                        <a:t>Q3 Brand Awareness lift came in at +15.4ppt and Message Association lift at +12.6ppt, both surpassing the +5ppt and +3ppt respective benchmarks. Campaign CPPV was highly efficient coming in lower than the $5.00 benchmark at $2.55</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800" dirty="0">
                          <a:solidFill>
                            <a:srgbClr val="002D72"/>
                          </a:solidFill>
                        </a:rPr>
                        <a:t>The Q4 Citigold campaign garnered 447 halo approvals (109 of which are Citigold accounts). Campaign CPPV was highly efficient coming in lower than the $5.00 benchmark at $2.39.</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800" dirty="0">
                          <a:solidFill>
                            <a:srgbClr val="002D72"/>
                          </a:solidFill>
                        </a:rPr>
                        <a:t>Not yet available.</a:t>
                      </a:r>
                    </a:p>
                  </a:txBody>
                  <a:tcPr marT="25807" marB="258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446793"/>
                  </a:ext>
                </a:extLst>
              </a:tr>
            </a:tbl>
          </a:graphicData>
        </a:graphic>
      </p:graphicFrame>
      <p:grpSp>
        <p:nvGrpSpPr>
          <p:cNvPr id="24" name="Group 23">
            <a:extLst>
              <a:ext uri="{FF2B5EF4-FFF2-40B4-BE49-F238E27FC236}">
                <a16:creationId xmlns:a16="http://schemas.microsoft.com/office/drawing/2014/main" id="{4DFBA86D-AF42-E047-AFE9-90B7BE35EABC}"/>
              </a:ext>
            </a:extLst>
          </p:cNvPr>
          <p:cNvGrpSpPr/>
          <p:nvPr/>
        </p:nvGrpSpPr>
        <p:grpSpPr>
          <a:xfrm>
            <a:off x="182880" y="2842612"/>
            <a:ext cx="8580120" cy="511490"/>
            <a:chOff x="216370" y="2330645"/>
            <a:chExt cx="3810002" cy="906136"/>
          </a:xfrm>
          <a:noFill/>
        </p:grpSpPr>
        <p:sp>
          <p:nvSpPr>
            <p:cNvPr id="25" name="Rectangle 24">
              <a:extLst>
                <a:ext uri="{FF2B5EF4-FFF2-40B4-BE49-F238E27FC236}">
                  <a16:creationId xmlns:a16="http://schemas.microsoft.com/office/drawing/2014/main" id="{55CC1B74-5986-1A4A-A634-0E289BDD7F71}"/>
                </a:ext>
              </a:extLst>
            </p:cNvPr>
            <p:cNvSpPr/>
            <p:nvPr/>
          </p:nvSpPr>
          <p:spPr bwMode="auto">
            <a:xfrm>
              <a:off x="216370" y="2330645"/>
              <a:ext cx="3810002" cy="902635"/>
            </a:xfrm>
            <a:prstGeom prst="rect">
              <a:avLst/>
            </a:prstGeom>
            <a:grpFill/>
            <a:ln w="15875" cap="flat" cmpd="sng" algn="ctr">
              <a:solidFill>
                <a:srgbClr val="002D7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Arial" pitchFamily="34" charset="0"/>
                <a:ea typeface="+mj-ea"/>
              </a:endParaRPr>
            </a:p>
          </p:txBody>
        </p:sp>
        <p:sp>
          <p:nvSpPr>
            <p:cNvPr id="27" name="Rectangle 38">
              <a:extLst>
                <a:ext uri="{FF2B5EF4-FFF2-40B4-BE49-F238E27FC236}">
                  <a16:creationId xmlns:a16="http://schemas.microsoft.com/office/drawing/2014/main" id="{3356F0FF-6E19-0A4C-8ACC-1F2D03A6ADCB}"/>
                </a:ext>
              </a:extLst>
            </p:cNvPr>
            <p:cNvSpPr txBox="1">
              <a:spLocks noChangeArrowheads="1"/>
            </p:cNvSpPr>
            <p:nvPr/>
          </p:nvSpPr>
          <p:spPr bwMode="gray">
            <a:xfrm>
              <a:off x="243406" y="2408158"/>
              <a:ext cx="3728867" cy="8286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indent="0" algn="l" defTabSz="1838325" eaLnBrk="0" hangingPunct="0">
                <a:spcBef>
                  <a:spcPts val="500"/>
                </a:spcBef>
                <a:buClr>
                  <a:srgbClr val="97999B"/>
                </a:buClr>
                <a:buSzPct val="100000"/>
                <a:buFont typeface="Symbol"/>
                <a:buNone/>
                <a:defRPr sz="1200" b="1" kern="0">
                  <a:solidFill>
                    <a:srgbClr val="002D72"/>
                  </a:solidFill>
                  <a:latin typeface="+mn-lt"/>
                  <a:ea typeface="+mn-ea"/>
                </a:defRPr>
              </a:lvl1pPr>
              <a:lvl2pPr marL="342900" indent="-171450" algn="l" defTabSz="1838325" eaLnBrk="0" hangingPunct="0">
                <a:spcBef>
                  <a:spcPct val="25000"/>
                </a:spcBef>
                <a:buClr>
                  <a:srgbClr val="97999B"/>
                </a:buClr>
                <a:buSzPct val="100000"/>
                <a:buFont typeface="Arial"/>
                <a:buChar char="–"/>
                <a:defRPr b="0">
                  <a:solidFill>
                    <a:srgbClr val="53565A"/>
                  </a:solidFill>
                  <a:latin typeface="+mn-lt"/>
                  <a:ea typeface="+mn-ea"/>
                </a:defRPr>
              </a:lvl2pPr>
              <a:lvl3pPr marL="514350" indent="-171450" algn="l" defTabSz="1838325" eaLnBrk="0" hangingPunct="0">
                <a:spcBef>
                  <a:spcPct val="25000"/>
                </a:spcBef>
                <a:buClr>
                  <a:srgbClr val="97999B"/>
                </a:buClr>
                <a:buSzPct val="100000"/>
                <a:buFont typeface="Wingdings" panose="05000000000000000000" pitchFamily="2" charset="2"/>
                <a:buChar char=""/>
                <a:defRPr b="0">
                  <a:solidFill>
                    <a:srgbClr val="53565A"/>
                  </a:solidFill>
                  <a:latin typeface="+mn-lt"/>
                  <a:ea typeface="+mn-ea"/>
                </a:defRPr>
              </a:lvl3pPr>
              <a:lvl4pPr marL="685800" indent="-171450" algn="l" defTabSz="1838325" eaLnBrk="0" hangingPunct="0">
                <a:spcBef>
                  <a:spcPct val="25000"/>
                </a:spcBef>
                <a:buClr>
                  <a:srgbClr val="97999B"/>
                </a:buClr>
                <a:buSzPct val="100000"/>
                <a:buFont typeface="Arial" panose="020B0604020202020204" pitchFamily="34" charset="0"/>
                <a:buChar char="○"/>
                <a:defRPr b="0">
                  <a:solidFill>
                    <a:srgbClr val="53565A"/>
                  </a:solidFill>
                  <a:latin typeface="+mn-lt"/>
                  <a:ea typeface="+mn-ea"/>
                </a:defRPr>
              </a:lvl4pPr>
              <a:lvl5pPr marL="857250" indent="-171450" algn="l" defTabSz="1838325" eaLnBrk="0" hangingPunct="0">
                <a:spcBef>
                  <a:spcPct val="25000"/>
                </a:spcBef>
                <a:buClr>
                  <a:srgbClr val="97999B"/>
                </a:buClr>
                <a:buSzPct val="100000"/>
                <a:buFont typeface="Symbol"/>
                <a:buChar char="·"/>
                <a:defRPr b="0">
                  <a:solidFill>
                    <a:srgbClr val="53565A"/>
                  </a:solidFill>
                  <a:latin typeface="+mn-lt"/>
                  <a:ea typeface="+mn-ea"/>
                </a:defRPr>
              </a:lvl5pPr>
              <a:lvl6pPr marL="1028700" indent="-171450" defTabSz="1838325" eaLnBrk="0" fontAlgn="base" hangingPunct="0">
                <a:spcBef>
                  <a:spcPct val="25000"/>
                </a:spcBef>
                <a:spcAft>
                  <a:spcPct val="0"/>
                </a:spcAft>
                <a:buClr>
                  <a:srgbClr val="97999B"/>
                </a:buClr>
                <a:buSzPct val="100000"/>
                <a:buFont typeface="Arial"/>
                <a:buChar char="–"/>
                <a:defRPr b="0">
                  <a:solidFill>
                    <a:srgbClr val="53565A"/>
                  </a:solidFill>
                  <a:latin typeface="+mn-lt"/>
                  <a:ea typeface="+mn-ea"/>
                </a:defRPr>
              </a:lvl6pPr>
              <a:lvl7pPr marL="1200150" indent="-171450" defTabSz="1838325" eaLnBrk="0" fontAlgn="base" hangingPunct="0">
                <a:spcBef>
                  <a:spcPct val="25000"/>
                </a:spcBef>
                <a:spcAft>
                  <a:spcPct val="0"/>
                </a:spcAft>
                <a:buClr>
                  <a:srgbClr val="97999B"/>
                </a:buClr>
                <a:buSzPct val="100000"/>
                <a:buFont typeface="Wingdings" panose="05000000000000000000" pitchFamily="2" charset="2"/>
                <a:buChar char=""/>
                <a:defRPr b="0">
                  <a:solidFill>
                    <a:srgbClr val="53565A"/>
                  </a:solidFill>
                  <a:latin typeface="+mn-lt"/>
                  <a:ea typeface="+mn-ea"/>
                </a:defRPr>
              </a:lvl7pPr>
              <a:lvl8pPr marL="1371600" indent="-171450" defTabSz="1838325" eaLnBrk="0" fontAlgn="base" hangingPunct="0">
                <a:spcBef>
                  <a:spcPct val="25000"/>
                </a:spcBef>
                <a:spcAft>
                  <a:spcPct val="0"/>
                </a:spcAft>
                <a:buClr>
                  <a:srgbClr val="97999B"/>
                </a:buClr>
                <a:buSzPct val="100000"/>
                <a:buFont typeface="Arial" panose="020B0604020202020204" pitchFamily="34" charset="0"/>
                <a:buChar char="○"/>
                <a:defRPr b="0">
                  <a:solidFill>
                    <a:srgbClr val="53565A"/>
                  </a:solidFill>
                  <a:latin typeface="+mn-lt"/>
                  <a:ea typeface="+mn-ea"/>
                </a:defRPr>
              </a:lvl8pPr>
              <a:lvl9pPr marL="1543050" indent="-171450" defTabSz="1838325" eaLnBrk="0" fontAlgn="base" hangingPunct="0">
                <a:spcBef>
                  <a:spcPct val="25000"/>
                </a:spcBef>
                <a:spcAft>
                  <a:spcPct val="0"/>
                </a:spcAft>
                <a:buClr>
                  <a:srgbClr val="97999B"/>
                </a:buClr>
                <a:buSzPct val="100000"/>
                <a:buFont typeface="Symbol"/>
                <a:buChar char="·"/>
                <a:defRPr b="0">
                  <a:solidFill>
                    <a:srgbClr val="53565A"/>
                  </a:solidFill>
                  <a:latin typeface="+mn-lt"/>
                  <a:ea typeface="+mn-ea"/>
                </a:defRPr>
              </a:lvl9pPr>
            </a:lstStyle>
            <a:p>
              <a:r>
                <a:rPr lang="en-US" dirty="0"/>
                <a:t>KEY OFFER LANGAUGE (e.g. Earn up to $1,500 with qualifying activities)</a:t>
              </a:r>
            </a:p>
            <a:p>
              <a:pPr marL="171450" indent="-171450">
                <a:spcBef>
                  <a:spcPts val="500"/>
                </a:spcBef>
                <a:buFont typeface="Arial" panose="020B0604020202020204" pitchFamily="34" charset="0"/>
                <a:buChar char="•"/>
              </a:pPr>
              <a:r>
                <a:rPr lang="en-US" sz="1100" b="0" kern="0" dirty="0">
                  <a:solidFill>
                    <a:schemeClr val="accent1"/>
                  </a:solidFill>
                </a:rPr>
                <a:t>Start a new relationship and earn a cash bonus for completing required activities, up to $1,500.</a:t>
              </a:r>
            </a:p>
          </p:txBody>
        </p:sp>
      </p:grpSp>
      <p:sp>
        <p:nvSpPr>
          <p:cNvPr id="37" name="Rectangle 62">
            <a:extLst>
              <a:ext uri="{FF2B5EF4-FFF2-40B4-BE49-F238E27FC236}">
                <a16:creationId xmlns:a16="http://schemas.microsoft.com/office/drawing/2014/main" id="{77AB27C1-6D89-E14D-A82E-28A555BAFBB2}"/>
              </a:ext>
            </a:extLst>
          </p:cNvPr>
          <p:cNvSpPr>
            <a:spLocks noGrp="1" noChangeArrowheads="1"/>
          </p:cNvSpPr>
          <p:nvPr>
            <p:ph type="title"/>
          </p:nvPr>
        </p:nvSpPr>
        <p:spPr bwMode="gray">
          <a:xfrm>
            <a:off x="141288" y="60325"/>
            <a:ext cx="8859837" cy="377825"/>
          </a:xfr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r>
              <a:rPr lang="en-US" dirty="0"/>
              <a:t>Citigold “On Your Terms”, U.S.</a:t>
            </a:r>
          </a:p>
        </p:txBody>
      </p:sp>
    </p:spTree>
    <p:custDataLst>
      <p:tags r:id="rId1"/>
    </p:custDataLst>
    <p:extLst>
      <p:ext uri="{BB962C8B-B14F-4D97-AF65-F5344CB8AC3E}">
        <p14:creationId xmlns:p14="http://schemas.microsoft.com/office/powerpoint/2010/main" val="172285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MessageLine"/>
          <p:cNvSpPr>
            <a:spLocks noChangeShapeType="1"/>
          </p:cNvSpPr>
          <p:nvPr/>
        </p:nvSpPr>
        <p:spPr bwMode="gray">
          <a:xfrm>
            <a:off x="139700" y="666"/>
            <a:ext cx="8864600" cy="0"/>
          </a:xfrm>
          <a:prstGeom prst="line">
            <a:avLst/>
          </a:prstGeom>
          <a:noFill/>
          <a:ln w="6350">
            <a:solidFill>
              <a:srgbClr val="9799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 name="Slide Number Placeholder 5"/>
          <p:cNvSpPr txBox="1">
            <a:spLocks/>
          </p:cNvSpPr>
          <p:nvPr/>
        </p:nvSpPr>
        <p:spPr>
          <a:xfrm>
            <a:off x="76197" y="6564489"/>
            <a:ext cx="304800" cy="274320"/>
          </a:xfrm>
          <a:prstGeom prst="rect">
            <a:avLst/>
          </a:prstGeom>
        </p:spPr>
        <p:txBody>
          <a:bodyPr lIns="0"/>
          <a:lstStyle>
            <a:defPPr>
              <a:defRPr lang="en-US"/>
            </a:defPPr>
            <a:lvl1pPr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1pPr>
            <a:lvl2pPr marL="4572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2pPr>
            <a:lvl3pPr marL="9144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3pPr>
            <a:lvl4pPr marL="13716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4pPr>
            <a:lvl5pPr marL="1828800" algn="ctr" rtl="0" fontAlgn="base">
              <a:spcBef>
                <a:spcPct val="0"/>
              </a:spcBef>
              <a:spcAft>
                <a:spcPct val="0"/>
              </a:spcAft>
              <a:defRPr sz="1400" kern="1200">
                <a:solidFill>
                  <a:schemeClr val="tx1"/>
                </a:solidFill>
                <a:latin typeface="Arial" pitchFamily="34" charset="0"/>
                <a:ea typeface="ヒラギノ角ゴ Pro W3" pitchFamily="124" charset="-128"/>
                <a:cs typeface="+mn-cs"/>
              </a:defRPr>
            </a:lvl5pPr>
            <a:lvl6pPr marL="2286000" algn="l" defTabSz="914400" rtl="0" eaLnBrk="1" latinLnBrk="0" hangingPunct="1">
              <a:defRPr sz="1400" kern="1200">
                <a:solidFill>
                  <a:schemeClr val="tx1"/>
                </a:solidFill>
                <a:latin typeface="Arial" pitchFamily="34" charset="0"/>
                <a:ea typeface="ヒラギノ角ゴ Pro W3" pitchFamily="124" charset="-128"/>
                <a:cs typeface="+mn-cs"/>
              </a:defRPr>
            </a:lvl6pPr>
            <a:lvl7pPr marL="2743200" algn="l" defTabSz="914400" rtl="0" eaLnBrk="1" latinLnBrk="0" hangingPunct="1">
              <a:defRPr sz="1400" kern="1200">
                <a:solidFill>
                  <a:schemeClr val="tx1"/>
                </a:solidFill>
                <a:latin typeface="Arial" pitchFamily="34" charset="0"/>
                <a:ea typeface="ヒラギノ角ゴ Pro W3" pitchFamily="124" charset="-128"/>
                <a:cs typeface="+mn-cs"/>
              </a:defRPr>
            </a:lvl7pPr>
            <a:lvl8pPr marL="3200400" algn="l" defTabSz="914400" rtl="0" eaLnBrk="1" latinLnBrk="0" hangingPunct="1">
              <a:defRPr sz="1400" kern="1200">
                <a:solidFill>
                  <a:schemeClr val="tx1"/>
                </a:solidFill>
                <a:latin typeface="Arial" pitchFamily="34" charset="0"/>
                <a:ea typeface="ヒラギノ角ゴ Pro W3" pitchFamily="124" charset="-128"/>
                <a:cs typeface="+mn-cs"/>
              </a:defRPr>
            </a:lvl8pPr>
            <a:lvl9pPr marL="3657600" algn="l" defTabSz="914400" rtl="0" eaLnBrk="1" latinLnBrk="0" hangingPunct="1">
              <a:defRPr sz="1400" kern="1200">
                <a:solidFill>
                  <a:schemeClr val="tx1"/>
                </a:solidFill>
                <a:latin typeface="Arial" pitchFamily="34" charset="0"/>
                <a:ea typeface="ヒラギノ角ゴ Pro W3" pitchFamily="124" charset="-128"/>
                <a:cs typeface="+mn-cs"/>
              </a:defRPr>
            </a:lvl9pPr>
          </a:lstStyle>
          <a:p>
            <a:fld id="{D633713C-2351-406B-B660-AE6158815BF1}" type="slidenum">
              <a:rPr lang="en-US" sz="1000" smtClean="0">
                <a:solidFill>
                  <a:srgbClr val="97999B"/>
                </a:solidFill>
              </a:rPr>
              <a:pPr/>
              <a:t>9</a:t>
            </a:fld>
            <a:endParaRPr lang="en-US" sz="1000" dirty="0">
              <a:solidFill>
                <a:srgbClr val="97999B"/>
              </a:solidFill>
            </a:endParaRPr>
          </a:p>
        </p:txBody>
      </p:sp>
      <p:pic>
        <p:nvPicPr>
          <p:cNvPr id="11" name="Picture 10">
            <a:extLst>
              <a:ext uri="{FF2B5EF4-FFF2-40B4-BE49-F238E27FC236}">
                <a16:creationId xmlns:a16="http://schemas.microsoft.com/office/drawing/2014/main" id="{57796EF3-D2A3-724D-AE9C-9A218C5A5721}"/>
              </a:ext>
            </a:extLst>
          </p:cNvPr>
          <p:cNvPicPr>
            <a:picLocks noChangeAspect="1"/>
          </p:cNvPicPr>
          <p:nvPr/>
        </p:nvPicPr>
        <p:blipFill>
          <a:blip r:embed="rId3"/>
          <a:stretch>
            <a:fillRect/>
          </a:stretch>
        </p:blipFill>
        <p:spPr>
          <a:xfrm>
            <a:off x="254188" y="1445924"/>
            <a:ext cx="1579951" cy="88453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B526A73-26D2-3244-836B-FA1CBF2070E2}"/>
              </a:ext>
            </a:extLst>
          </p:cNvPr>
          <p:cNvPicPr>
            <a:picLocks noChangeAspect="1"/>
          </p:cNvPicPr>
          <p:nvPr/>
        </p:nvPicPr>
        <p:blipFill>
          <a:blip r:embed="rId4"/>
          <a:stretch>
            <a:fillRect/>
          </a:stretch>
        </p:blipFill>
        <p:spPr>
          <a:xfrm>
            <a:off x="2347425" y="1466723"/>
            <a:ext cx="1582796" cy="881532"/>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BD755396-2625-0D40-85A2-CD6F4D1B4801}"/>
              </a:ext>
            </a:extLst>
          </p:cNvPr>
          <p:cNvSpPr txBox="1"/>
          <p:nvPr/>
        </p:nvSpPr>
        <p:spPr>
          <a:xfrm>
            <a:off x="233406" y="2310067"/>
            <a:ext cx="1600203" cy="369332"/>
          </a:xfrm>
          <a:prstGeom prst="rect">
            <a:avLst/>
          </a:prstGeom>
          <a:noFill/>
        </p:spPr>
        <p:txBody>
          <a:bodyPr wrap="square" rtlCol="0">
            <a:spAutoFit/>
          </a:bodyPr>
          <a:lstStyle/>
          <a:p>
            <a:pPr algn="l"/>
            <a:r>
              <a:rPr lang="en-US" sz="900" baseline="0" dirty="0">
                <a:ea typeface="+mj-ea"/>
              </a:rPr>
              <a:t>OLV</a:t>
            </a:r>
            <a:r>
              <a:rPr lang="en-US" sz="900" dirty="0">
                <a:ea typeface="+mj-ea"/>
              </a:rPr>
              <a:t> – “</a:t>
            </a:r>
            <a:r>
              <a:rPr lang="en-US" sz="900" dirty="0">
                <a:solidFill>
                  <a:schemeClr val="accent1">
                    <a:lumMod val="60000"/>
                    <a:lumOff val="40000"/>
                  </a:schemeClr>
                </a:solidFill>
                <a:ea typeface="+mj-ea"/>
                <a:hlinkClick r:id="rId5">
                  <a:extLst>
                    <a:ext uri="{A12FA001-AC4F-418D-AE19-62706E023703}">
                      <ahyp:hlinkClr xmlns:ahyp="http://schemas.microsoft.com/office/drawing/2018/hyperlinkcolor" val="tx"/>
                    </a:ext>
                  </a:extLst>
                </a:hlinkClick>
              </a:rPr>
              <a:t>Glow</a:t>
            </a:r>
            <a:r>
              <a:rPr lang="en-US" sz="900" dirty="0">
                <a:ea typeface="+mj-ea"/>
              </a:rPr>
              <a:t>”</a:t>
            </a:r>
          </a:p>
          <a:p>
            <a:pPr algn="l"/>
            <a:r>
              <a:rPr lang="en-US" sz="900" dirty="0">
                <a:ea typeface="+mj-ea"/>
              </a:rPr>
              <a:t>Live: Q4’19 – Q1’22 </a:t>
            </a:r>
          </a:p>
        </p:txBody>
      </p:sp>
      <p:sp>
        <p:nvSpPr>
          <p:cNvPr id="16" name="TextBox 15">
            <a:extLst>
              <a:ext uri="{FF2B5EF4-FFF2-40B4-BE49-F238E27FC236}">
                <a16:creationId xmlns:a16="http://schemas.microsoft.com/office/drawing/2014/main" id="{ADCEC39A-6B5E-F54C-8562-C8480C940E02}"/>
              </a:ext>
            </a:extLst>
          </p:cNvPr>
          <p:cNvSpPr txBox="1"/>
          <p:nvPr/>
        </p:nvSpPr>
        <p:spPr>
          <a:xfrm>
            <a:off x="2300907" y="2361673"/>
            <a:ext cx="1600203" cy="369332"/>
          </a:xfrm>
          <a:prstGeom prst="rect">
            <a:avLst/>
          </a:prstGeom>
          <a:noFill/>
        </p:spPr>
        <p:txBody>
          <a:bodyPr wrap="square" rtlCol="0">
            <a:spAutoFit/>
          </a:bodyPr>
          <a:lstStyle/>
          <a:p>
            <a:pPr algn="l"/>
            <a:r>
              <a:rPr lang="en-US" sz="900" baseline="0" dirty="0">
                <a:ea typeface="+mj-ea"/>
              </a:rPr>
              <a:t>OLV</a:t>
            </a:r>
            <a:r>
              <a:rPr lang="en-US" sz="900" dirty="0">
                <a:ea typeface="+mj-ea"/>
              </a:rPr>
              <a:t> – “</a:t>
            </a:r>
            <a:r>
              <a:rPr lang="en-US" sz="900" dirty="0">
                <a:solidFill>
                  <a:schemeClr val="accent1">
                    <a:lumMod val="60000"/>
                    <a:lumOff val="40000"/>
                  </a:schemeClr>
                </a:solidFill>
                <a:ea typeface="+mj-ea"/>
                <a:hlinkClick r:id="rId6">
                  <a:extLst>
                    <a:ext uri="{A12FA001-AC4F-418D-AE19-62706E023703}">
                      <ahyp:hlinkClr xmlns:ahyp="http://schemas.microsoft.com/office/drawing/2018/hyperlinkcolor" val="tx"/>
                    </a:ext>
                  </a:extLst>
                </a:hlinkClick>
              </a:rPr>
              <a:t>Hike</a:t>
            </a:r>
            <a:r>
              <a:rPr lang="en-US" sz="900" dirty="0">
                <a:ea typeface="+mj-ea"/>
              </a:rPr>
              <a:t>”</a:t>
            </a:r>
          </a:p>
          <a:p>
            <a:pPr algn="l"/>
            <a:r>
              <a:rPr lang="en-US" sz="900" dirty="0">
                <a:ea typeface="+mj-ea"/>
              </a:rPr>
              <a:t>Live: Q4’19 – Q1’22 </a:t>
            </a:r>
          </a:p>
        </p:txBody>
      </p:sp>
      <p:pic>
        <p:nvPicPr>
          <p:cNvPr id="17" name="Picture 16">
            <a:extLst>
              <a:ext uri="{FF2B5EF4-FFF2-40B4-BE49-F238E27FC236}">
                <a16:creationId xmlns:a16="http://schemas.microsoft.com/office/drawing/2014/main" id="{E8624F5C-5626-064F-AEAB-44F57CE91DBF}"/>
              </a:ext>
            </a:extLst>
          </p:cNvPr>
          <p:cNvPicPr>
            <a:picLocks noChangeAspect="1"/>
          </p:cNvPicPr>
          <p:nvPr/>
        </p:nvPicPr>
        <p:blipFill>
          <a:blip r:embed="rId7"/>
          <a:stretch>
            <a:fillRect/>
          </a:stretch>
        </p:blipFill>
        <p:spPr>
          <a:xfrm>
            <a:off x="267602" y="2743200"/>
            <a:ext cx="1549843" cy="877204"/>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279A0B6-F73B-D04C-B157-35E4D55AFA81}"/>
              </a:ext>
            </a:extLst>
          </p:cNvPr>
          <p:cNvPicPr>
            <a:picLocks noChangeAspect="1"/>
          </p:cNvPicPr>
          <p:nvPr/>
        </p:nvPicPr>
        <p:blipFill>
          <a:blip r:embed="rId8"/>
          <a:stretch>
            <a:fillRect/>
          </a:stretch>
        </p:blipFill>
        <p:spPr>
          <a:xfrm>
            <a:off x="2340281" y="2743593"/>
            <a:ext cx="1556080" cy="876811"/>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41A3EA15-914E-814A-81F7-E055B2FD4AD7}"/>
              </a:ext>
            </a:extLst>
          </p:cNvPr>
          <p:cNvSpPr txBox="1"/>
          <p:nvPr/>
        </p:nvSpPr>
        <p:spPr>
          <a:xfrm>
            <a:off x="233936" y="3618893"/>
            <a:ext cx="1600203" cy="369332"/>
          </a:xfrm>
          <a:prstGeom prst="rect">
            <a:avLst/>
          </a:prstGeom>
          <a:noFill/>
        </p:spPr>
        <p:txBody>
          <a:bodyPr wrap="square" rtlCol="0">
            <a:spAutoFit/>
          </a:bodyPr>
          <a:lstStyle/>
          <a:p>
            <a:pPr algn="l"/>
            <a:r>
              <a:rPr lang="en-US" sz="900" baseline="0" dirty="0">
                <a:ea typeface="+mj-ea"/>
              </a:rPr>
              <a:t>OLV</a:t>
            </a:r>
            <a:r>
              <a:rPr lang="en-US" sz="900" dirty="0">
                <a:ea typeface="+mj-ea"/>
              </a:rPr>
              <a:t> – “</a:t>
            </a:r>
            <a:r>
              <a:rPr lang="en-US" sz="900" dirty="0">
                <a:solidFill>
                  <a:schemeClr val="accent1">
                    <a:lumMod val="60000"/>
                    <a:lumOff val="40000"/>
                  </a:schemeClr>
                </a:solidFill>
                <a:ea typeface="+mj-ea"/>
                <a:hlinkClick r:id="rId9">
                  <a:extLst>
                    <a:ext uri="{A12FA001-AC4F-418D-AE19-62706E023703}">
                      <ahyp:hlinkClr xmlns:ahyp="http://schemas.microsoft.com/office/drawing/2018/hyperlinkcolor" val="tx"/>
                    </a:ext>
                  </a:extLst>
                </a:hlinkClick>
              </a:rPr>
              <a:t>Altitude</a:t>
            </a:r>
            <a:r>
              <a:rPr lang="en-US" sz="900" dirty="0">
                <a:ea typeface="+mj-ea"/>
              </a:rPr>
              <a:t>”</a:t>
            </a:r>
          </a:p>
          <a:p>
            <a:pPr algn="l"/>
            <a:r>
              <a:rPr lang="en-US" sz="900" dirty="0">
                <a:ea typeface="+mj-ea"/>
              </a:rPr>
              <a:t>Live: Q1’22</a:t>
            </a:r>
          </a:p>
        </p:txBody>
      </p:sp>
      <p:sp>
        <p:nvSpPr>
          <p:cNvPr id="20" name="TextBox 19">
            <a:extLst>
              <a:ext uri="{FF2B5EF4-FFF2-40B4-BE49-F238E27FC236}">
                <a16:creationId xmlns:a16="http://schemas.microsoft.com/office/drawing/2014/main" id="{97FDE73B-F7B6-CE4B-9A84-762C50CC4886}"/>
              </a:ext>
            </a:extLst>
          </p:cNvPr>
          <p:cNvSpPr txBox="1"/>
          <p:nvPr/>
        </p:nvSpPr>
        <p:spPr>
          <a:xfrm>
            <a:off x="2347425" y="3618893"/>
            <a:ext cx="1600203" cy="369332"/>
          </a:xfrm>
          <a:prstGeom prst="rect">
            <a:avLst/>
          </a:prstGeom>
          <a:noFill/>
        </p:spPr>
        <p:txBody>
          <a:bodyPr wrap="square" rtlCol="0">
            <a:spAutoFit/>
          </a:bodyPr>
          <a:lstStyle/>
          <a:p>
            <a:pPr algn="l"/>
            <a:r>
              <a:rPr lang="en-US" sz="900" baseline="0" dirty="0">
                <a:ea typeface="+mj-ea"/>
              </a:rPr>
              <a:t>OLV</a:t>
            </a:r>
            <a:r>
              <a:rPr lang="en-US" sz="900" dirty="0">
                <a:ea typeface="+mj-ea"/>
              </a:rPr>
              <a:t> – “</a:t>
            </a:r>
            <a:r>
              <a:rPr lang="en-US" sz="900" dirty="0">
                <a:solidFill>
                  <a:schemeClr val="accent1">
                    <a:lumMod val="60000"/>
                    <a:lumOff val="40000"/>
                  </a:schemeClr>
                </a:solidFill>
                <a:ea typeface="+mj-ea"/>
                <a:hlinkClick r:id="rId10">
                  <a:extLst>
                    <a:ext uri="{A12FA001-AC4F-418D-AE19-62706E023703}">
                      <ahyp:hlinkClr xmlns:ahyp="http://schemas.microsoft.com/office/drawing/2018/hyperlinkcolor" val="tx"/>
                    </a:ext>
                  </a:extLst>
                </a:hlinkClick>
              </a:rPr>
              <a:t>Navigate</a:t>
            </a:r>
            <a:r>
              <a:rPr lang="en-US" sz="900" dirty="0">
                <a:ea typeface="+mj-ea"/>
              </a:rPr>
              <a:t>”</a:t>
            </a:r>
          </a:p>
          <a:p>
            <a:pPr algn="l"/>
            <a:r>
              <a:rPr lang="en-US" sz="900" dirty="0">
                <a:ea typeface="+mj-ea"/>
              </a:rPr>
              <a:t>Live: Q1’22</a:t>
            </a:r>
          </a:p>
        </p:txBody>
      </p:sp>
      <p:pic>
        <p:nvPicPr>
          <p:cNvPr id="21" name="Picture 20">
            <a:extLst>
              <a:ext uri="{FF2B5EF4-FFF2-40B4-BE49-F238E27FC236}">
                <a16:creationId xmlns:a16="http://schemas.microsoft.com/office/drawing/2014/main" id="{FD452375-6BCE-6346-9229-CED1422A18A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07739" y="4117301"/>
            <a:ext cx="2636527" cy="471971"/>
          </a:xfrm>
          <a:prstGeom prst="rect">
            <a:avLst/>
          </a:prstGeom>
        </p:spPr>
      </p:pic>
      <p:sp>
        <p:nvSpPr>
          <p:cNvPr id="22" name="TextBox 21">
            <a:extLst>
              <a:ext uri="{FF2B5EF4-FFF2-40B4-BE49-F238E27FC236}">
                <a16:creationId xmlns:a16="http://schemas.microsoft.com/office/drawing/2014/main" id="{DB864E7E-8361-464D-A21A-A1BC264C9C68}"/>
              </a:ext>
            </a:extLst>
          </p:cNvPr>
          <p:cNvSpPr txBox="1"/>
          <p:nvPr/>
        </p:nvSpPr>
        <p:spPr>
          <a:xfrm>
            <a:off x="1462385" y="4637368"/>
            <a:ext cx="1600203" cy="369332"/>
          </a:xfrm>
          <a:prstGeom prst="rect">
            <a:avLst/>
          </a:prstGeom>
          <a:noFill/>
        </p:spPr>
        <p:txBody>
          <a:bodyPr wrap="square" rtlCol="0">
            <a:spAutoFit/>
          </a:bodyPr>
          <a:lstStyle/>
          <a:p>
            <a:pPr algn="l"/>
            <a:r>
              <a:rPr lang="en-US" sz="900" baseline="0" dirty="0">
                <a:ea typeface="+mj-ea"/>
              </a:rPr>
              <a:t>Display</a:t>
            </a:r>
            <a:r>
              <a:rPr lang="en-US" sz="900" dirty="0">
                <a:ea typeface="+mj-ea"/>
              </a:rPr>
              <a:t> – “Asset Protection”</a:t>
            </a:r>
          </a:p>
          <a:p>
            <a:pPr algn="l"/>
            <a:r>
              <a:rPr lang="en-US" sz="900" dirty="0">
                <a:ea typeface="+mj-ea"/>
              </a:rPr>
              <a:t>Live: Q4’21 – Q1’22</a:t>
            </a:r>
          </a:p>
        </p:txBody>
      </p:sp>
      <p:pic>
        <p:nvPicPr>
          <p:cNvPr id="24" name="Picture 23">
            <a:extLst>
              <a:ext uri="{FF2B5EF4-FFF2-40B4-BE49-F238E27FC236}">
                <a16:creationId xmlns:a16="http://schemas.microsoft.com/office/drawing/2014/main" id="{58EC4C48-1ECE-3C4D-9B7A-43A446259C8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4189" y="4127713"/>
            <a:ext cx="1036250" cy="1887881"/>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8EDACD29-2FF2-B245-958E-CC2D9104ABF3}"/>
              </a:ext>
            </a:extLst>
          </p:cNvPr>
          <p:cNvSpPr txBox="1"/>
          <p:nvPr/>
        </p:nvSpPr>
        <p:spPr>
          <a:xfrm>
            <a:off x="180626" y="6015594"/>
            <a:ext cx="1600203" cy="369332"/>
          </a:xfrm>
          <a:prstGeom prst="rect">
            <a:avLst/>
          </a:prstGeom>
          <a:noFill/>
        </p:spPr>
        <p:txBody>
          <a:bodyPr wrap="square" rtlCol="0">
            <a:spAutoFit/>
          </a:bodyPr>
          <a:lstStyle/>
          <a:p>
            <a:pPr algn="l"/>
            <a:r>
              <a:rPr lang="en-US" sz="900" baseline="0" dirty="0">
                <a:ea typeface="+mj-ea"/>
              </a:rPr>
              <a:t>Print</a:t>
            </a:r>
            <a:r>
              <a:rPr lang="en-US" sz="900" dirty="0">
                <a:ea typeface="+mj-ea"/>
              </a:rPr>
              <a:t> – Wealth Management</a:t>
            </a:r>
          </a:p>
          <a:p>
            <a:pPr algn="l"/>
            <a:r>
              <a:rPr lang="en-US" sz="900" dirty="0">
                <a:ea typeface="+mj-ea"/>
              </a:rPr>
              <a:t>Live: Q4’21</a:t>
            </a:r>
          </a:p>
        </p:txBody>
      </p:sp>
      <p:sp>
        <p:nvSpPr>
          <p:cNvPr id="27" name="Rectangle 62">
            <a:extLst>
              <a:ext uri="{FF2B5EF4-FFF2-40B4-BE49-F238E27FC236}">
                <a16:creationId xmlns:a16="http://schemas.microsoft.com/office/drawing/2014/main" id="{3D673481-813D-5648-A155-25309AC8AC94}"/>
              </a:ext>
            </a:extLst>
          </p:cNvPr>
          <p:cNvSpPr>
            <a:spLocks noGrp="1" noChangeArrowheads="1"/>
          </p:cNvSpPr>
          <p:nvPr>
            <p:ph type="title"/>
          </p:nvPr>
        </p:nvSpPr>
        <p:spPr bwMode="gray">
          <a:xfrm>
            <a:off x="141288" y="60325"/>
            <a:ext cx="8859837" cy="377825"/>
          </a:xfr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r>
              <a:rPr lang="en-US" dirty="0"/>
              <a:t>Citigold “On Your Terms”, U.S.</a:t>
            </a:r>
          </a:p>
        </p:txBody>
      </p:sp>
      <p:sp>
        <p:nvSpPr>
          <p:cNvPr id="25" name="TextBox 24">
            <a:extLst>
              <a:ext uri="{FF2B5EF4-FFF2-40B4-BE49-F238E27FC236}">
                <a16:creationId xmlns:a16="http://schemas.microsoft.com/office/drawing/2014/main" id="{E151D519-8D62-4821-844C-33125E30D4CC}"/>
              </a:ext>
            </a:extLst>
          </p:cNvPr>
          <p:cNvSpPr txBox="1"/>
          <p:nvPr/>
        </p:nvSpPr>
        <p:spPr>
          <a:xfrm>
            <a:off x="76197" y="533400"/>
            <a:ext cx="4191000" cy="769441"/>
          </a:xfrm>
          <a:prstGeom prst="rect">
            <a:avLst/>
          </a:prstGeom>
          <a:noFill/>
        </p:spPr>
        <p:txBody>
          <a:bodyPr wrap="square">
            <a:spAutoFit/>
          </a:bodyPr>
          <a:lstStyle/>
          <a:p>
            <a:pPr algn="l"/>
            <a:r>
              <a:rPr lang="en-US" sz="1400" b="1" kern="0" dirty="0">
                <a:solidFill>
                  <a:srgbClr val="002D72"/>
                </a:solidFill>
              </a:rPr>
              <a:t>PAID ADVERTISING</a:t>
            </a:r>
          </a:p>
          <a:p>
            <a:pPr algn="l"/>
            <a:r>
              <a:rPr lang="en-US" sz="800" dirty="0">
                <a:solidFill>
                  <a:schemeClr val="accent1"/>
                </a:solidFill>
              </a:rPr>
              <a:t>TV (Linear, Advanced), Addressable (TV, Digital), OLV, CTV/OTT, OOH, Print, Audio, Display, Affiliates, Social, SEM (Paid Search, SEO), Content Programs</a:t>
            </a:r>
          </a:p>
          <a:p>
            <a:pPr algn="l"/>
            <a:endParaRPr lang="en-US" dirty="0"/>
          </a:p>
        </p:txBody>
      </p:sp>
      <p:sp>
        <p:nvSpPr>
          <p:cNvPr id="29" name="TextBox 28">
            <a:extLst>
              <a:ext uri="{FF2B5EF4-FFF2-40B4-BE49-F238E27FC236}">
                <a16:creationId xmlns:a16="http://schemas.microsoft.com/office/drawing/2014/main" id="{90657ACD-0465-433A-B160-486402657D03}"/>
              </a:ext>
            </a:extLst>
          </p:cNvPr>
          <p:cNvSpPr txBox="1"/>
          <p:nvPr/>
        </p:nvSpPr>
        <p:spPr>
          <a:xfrm>
            <a:off x="4620101" y="533400"/>
            <a:ext cx="4607877" cy="769441"/>
          </a:xfrm>
          <a:prstGeom prst="rect">
            <a:avLst/>
          </a:prstGeom>
          <a:noFill/>
        </p:spPr>
        <p:txBody>
          <a:bodyPr wrap="square">
            <a:spAutoFit/>
          </a:bodyPr>
          <a:lstStyle/>
          <a:p>
            <a:pPr algn="l"/>
            <a:r>
              <a:rPr lang="en-US" sz="1400" b="1" kern="0" dirty="0">
                <a:solidFill>
                  <a:srgbClr val="002D72"/>
                </a:solidFill>
              </a:rPr>
              <a:t>OWNED (DIGITAL)</a:t>
            </a:r>
            <a:endParaRPr lang="en-US" sz="1000" dirty="0">
              <a:solidFill>
                <a:schemeClr val="accent1"/>
              </a:solidFill>
            </a:endParaRPr>
          </a:p>
          <a:p>
            <a:pPr algn="l"/>
            <a:r>
              <a:rPr lang="en-US" sz="800" dirty="0">
                <a:solidFill>
                  <a:schemeClr val="accent1"/>
                </a:solidFill>
              </a:rPr>
              <a:t>Social, Owned Digital Placements, Statements, Email, Direct Mail, Phone, Triggers, Push Notifications</a:t>
            </a:r>
          </a:p>
          <a:p>
            <a:pPr algn="l"/>
            <a:endParaRPr lang="en-US" dirty="0"/>
          </a:p>
        </p:txBody>
      </p:sp>
      <p:cxnSp>
        <p:nvCxnSpPr>
          <p:cNvPr id="30" name="Straight Connector 29">
            <a:extLst>
              <a:ext uri="{FF2B5EF4-FFF2-40B4-BE49-F238E27FC236}">
                <a16:creationId xmlns:a16="http://schemas.microsoft.com/office/drawing/2014/main" id="{17251687-9F9C-45EF-8430-07204A21E934}"/>
              </a:ext>
            </a:extLst>
          </p:cNvPr>
          <p:cNvCxnSpPr/>
          <p:nvPr/>
        </p:nvCxnSpPr>
        <p:spPr bwMode="auto">
          <a:xfrm flipH="1" flipV="1">
            <a:off x="4495800" y="1066798"/>
            <a:ext cx="88743" cy="5334002"/>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a:extLst>
              <a:ext uri="{FF2B5EF4-FFF2-40B4-BE49-F238E27FC236}">
                <a16:creationId xmlns:a16="http://schemas.microsoft.com/office/drawing/2014/main" id="{3D5D1027-0767-4610-BE75-79378288F87B}"/>
              </a:ext>
            </a:extLst>
          </p:cNvPr>
          <p:cNvCxnSpPr/>
          <p:nvPr/>
        </p:nvCxnSpPr>
        <p:spPr bwMode="auto">
          <a:xfrm>
            <a:off x="-228600" y="1066800"/>
            <a:ext cx="9601200" cy="0"/>
          </a:xfrm>
          <a:prstGeom prst="line">
            <a:avLst/>
          </a:prstGeom>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a:extLst>
              <a:ext uri="{FF2B5EF4-FFF2-40B4-BE49-F238E27FC236}">
                <a16:creationId xmlns:a16="http://schemas.microsoft.com/office/drawing/2014/main" id="{74DF80CB-FA30-9D4C-80CB-CD635AEB2EE7}"/>
              </a:ext>
            </a:extLst>
          </p:cNvPr>
          <p:cNvPicPr>
            <a:picLocks noChangeAspect="1"/>
          </p:cNvPicPr>
          <p:nvPr/>
        </p:nvPicPr>
        <p:blipFill>
          <a:blip r:embed="rId13"/>
          <a:stretch>
            <a:fillRect/>
          </a:stretch>
        </p:blipFill>
        <p:spPr>
          <a:xfrm>
            <a:off x="4725704" y="1352820"/>
            <a:ext cx="3964767" cy="293479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922536BE-03F0-024B-960B-0ACE86B3B143}"/>
              </a:ext>
            </a:extLst>
          </p:cNvPr>
          <p:cNvSpPr txBox="1"/>
          <p:nvPr/>
        </p:nvSpPr>
        <p:spPr>
          <a:xfrm>
            <a:off x="4681138" y="4345893"/>
            <a:ext cx="1600203" cy="369332"/>
          </a:xfrm>
          <a:prstGeom prst="rect">
            <a:avLst/>
          </a:prstGeom>
          <a:noFill/>
        </p:spPr>
        <p:txBody>
          <a:bodyPr wrap="square" rtlCol="0">
            <a:spAutoFit/>
          </a:bodyPr>
          <a:lstStyle/>
          <a:p>
            <a:pPr algn="l"/>
            <a:r>
              <a:rPr lang="en-US" sz="900" baseline="0" dirty="0">
                <a:ea typeface="+mj-ea"/>
              </a:rPr>
              <a:t>Landing Page</a:t>
            </a:r>
            <a:endParaRPr lang="en-US" sz="900" dirty="0">
              <a:ea typeface="+mj-ea"/>
            </a:endParaRPr>
          </a:p>
          <a:p>
            <a:pPr algn="l"/>
            <a:r>
              <a:rPr lang="en-US" sz="900" dirty="0">
                <a:ea typeface="+mj-ea"/>
              </a:rPr>
              <a:t>Live: Q4’19 – Q1’22</a:t>
            </a:r>
          </a:p>
        </p:txBody>
      </p:sp>
    </p:spTree>
    <p:custDataLst>
      <p:tags r:id="rId1"/>
    </p:custDataLst>
    <p:extLst>
      <p:ext uri="{BB962C8B-B14F-4D97-AF65-F5344CB8AC3E}">
        <p14:creationId xmlns:p14="http://schemas.microsoft.com/office/powerpoint/2010/main" val="3176778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YOUT" val="ppLayoutTitle"/>
</p:tagLst>
</file>

<file path=ppt/tags/tag2.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3.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4.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5.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6.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7.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8.xml><?xml version="1.0" encoding="utf-8"?>
<p:tagLst xmlns:a="http://schemas.openxmlformats.org/drawingml/2006/main" xmlns:r="http://schemas.openxmlformats.org/officeDocument/2006/relationships" xmlns:p="http://schemas.openxmlformats.org/presentationml/2006/main">
  <p:tag name="LAYOUT" val="ppLayoutTwoObjects"/>
</p:tagLst>
</file>

<file path=ppt/tags/tag9.xml><?xml version="1.0" encoding="utf-8"?>
<p:tagLst xmlns:a="http://schemas.openxmlformats.org/drawingml/2006/main" xmlns:r="http://schemas.openxmlformats.org/officeDocument/2006/relationships" xmlns:p="http://schemas.openxmlformats.org/presentationml/2006/main">
  <p:tag name="LAYOUT" val="ppLayoutTwoObjects"/>
</p:tagLst>
</file>

<file path=ppt/theme/theme1.xml><?xml version="1.0" encoding="utf-8"?>
<a:theme xmlns:a="http://schemas.openxmlformats.org/drawingml/2006/main" name="ICG_Pres(Letter)">
  <a:themeElements>
    <a:clrScheme name="ICG">
      <a:dk1>
        <a:srgbClr val="53565A"/>
      </a:dk1>
      <a:lt1>
        <a:srgbClr val="FFFFFF"/>
      </a:lt1>
      <a:dk2>
        <a:srgbClr val="99DFE3"/>
      </a:dk2>
      <a:lt2>
        <a:srgbClr val="00B0B9"/>
      </a:lt2>
      <a:accent1>
        <a:srgbClr val="002D72"/>
      </a:accent1>
      <a:accent2>
        <a:srgbClr val="99ABC7"/>
      </a:accent2>
      <a:accent3>
        <a:srgbClr val="00BDF2"/>
      </a:accent3>
      <a:accent4>
        <a:srgbClr val="99E4FA"/>
      </a:accent4>
      <a:accent5>
        <a:srgbClr val="53565A"/>
      </a:accent5>
      <a:accent6>
        <a:srgbClr val="97999B"/>
      </a:accent6>
      <a:hlink>
        <a:srgbClr val="00BDF2"/>
      </a:hlink>
      <a:folHlink>
        <a:srgbClr val="99DFE3"/>
      </a:folHlink>
    </a:clrScheme>
    <a:fontScheme name="ICG Fonts">
      <a:majorFont>
        <a:latin typeface="Arial"/>
        <a:ea typeface="STKaiti"/>
        <a:cs typeface=""/>
        <a:font script="Jpan" typeface="MS PGothic"/>
      </a:majorFont>
      <a:minorFont>
        <a:latin typeface="Arial"/>
        <a:ea typeface="STKaiti"/>
        <a:cs typeface=""/>
        <a:font script="Jpan"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XMLData TextToDisplay="RightsWATCHMark">8|CITI-No PII-Internal|{00000000-0000-0000-0000-000000000000}</XMLData>
</file>

<file path=customXml/item2.xml><?xml version="1.0" encoding="utf-8"?>
<p:properties xmlns:p="http://schemas.microsoft.com/office/2006/metadata/properties" xmlns:xsi="http://www.w3.org/2001/XMLSchema-instance">
  <documentManagement/>
</p:properties>
</file>

<file path=customXml/item3.xml><?xml version="1.0" encoding="utf-8"?>
<XMLData TextToDisplay="%DOCUMENTGUID%">{00000000-0000-0000-0000-000000000000}</XMLData>
</file>

<file path=customXml/item4.xml><?xml version="1.0" encoding="utf-8"?>
<XMLData TextToDisplay="%CLASSIFICATIONDATETIME%">22:53 17/03/2021</XMLData>
</file>

<file path=customXml/item5.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7a63ae98c9331042c85a0ce3caf3b722">
  <xsd:schema xmlns:xsd="http://www.w3.org/2001/XMLSchema" xmlns:p="http://schemas.microsoft.com/office/2006/metadata/properties" targetNamespace="http://schemas.microsoft.com/office/2006/metadata/properties" ma:root="true" ma:fieldsID="643ad641ad674e858ec36190b61f65c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862F4C-B090-4107-A2C4-1E12016157E5}">
  <ds:schemaRefs/>
</ds:datastoreItem>
</file>

<file path=customXml/itemProps2.xml><?xml version="1.0" encoding="utf-8"?>
<ds:datastoreItem xmlns:ds="http://schemas.openxmlformats.org/officeDocument/2006/customXml" ds:itemID="{1DF378FE-CA2B-498B-A7F7-96BFA5F1F013}">
  <ds:schemaRefs>
    <ds:schemaRef ds:uri="http://purl.org/dc/elements/1.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0E308B59-332C-4E30-B242-E5D47303B3BE}">
  <ds:schemaRefs/>
</ds:datastoreItem>
</file>

<file path=customXml/itemProps4.xml><?xml version="1.0" encoding="utf-8"?>
<ds:datastoreItem xmlns:ds="http://schemas.openxmlformats.org/officeDocument/2006/customXml" ds:itemID="{A74D38E4-3175-442F-955C-67C91B7237B4}">
  <ds:schemaRefs/>
</ds:datastoreItem>
</file>

<file path=customXml/itemProps5.xml><?xml version="1.0" encoding="utf-8"?>
<ds:datastoreItem xmlns:ds="http://schemas.openxmlformats.org/officeDocument/2006/customXml" ds:itemID="{6DC977E9-3881-4D4B-BCDF-61B0FCF376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6.xml><?xml version="1.0" encoding="utf-8"?>
<ds:datastoreItem xmlns:ds="http://schemas.openxmlformats.org/officeDocument/2006/customXml" ds:itemID="{434F1EC3-F228-4D6B-886A-F8AC776598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8370</TotalTime>
  <Words>1765</Words>
  <Application>Microsoft Office PowerPoint</Application>
  <PresentationFormat>Letter Paper (8.5x11 in)</PresentationFormat>
  <Paragraphs>150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Courier New</vt:lpstr>
      <vt:lpstr>Symbol</vt:lpstr>
      <vt:lpstr>Wingdings</vt:lpstr>
      <vt:lpstr>ICG_Pres(Letter)</vt:lpstr>
      <vt:lpstr>Citi Global Wealth</vt:lpstr>
      <vt:lpstr>Purpose and Objective</vt:lpstr>
      <vt:lpstr>Win in Wealth, UK</vt:lpstr>
      <vt:lpstr>PowerPoint Presentation</vt:lpstr>
      <vt:lpstr>PowerPoint Presentation</vt:lpstr>
      <vt:lpstr>PowerPoint Presentation</vt:lpstr>
      <vt:lpstr>See Example of U.S. Citigold “On Your Terms”</vt:lpstr>
      <vt:lpstr>Citigold “On Your Terms”, U.S.</vt:lpstr>
      <vt:lpstr>Citigold “On Your Terms”, U.S.</vt:lpstr>
      <vt:lpstr>Citigold “On Your Terms”, U.S.</vt:lpstr>
      <vt:lpstr>Citigold “On Your Terms”, U.S.</vt:lpstr>
    </vt:vector>
  </TitlesOfParts>
  <Company>Citi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Lending Template</dc:title>
  <dc:creator>ra35155@imcnam.ssmb.com</dc:creator>
  <cp:lastModifiedBy>Rebecca Lilley</cp:lastModifiedBy>
  <cp:revision>666</cp:revision>
  <cp:lastPrinted>2007-05-14T17:20:06Z</cp:lastPrinted>
  <dcterms:created xsi:type="dcterms:W3CDTF">2007-05-25T22:38:05Z</dcterms:created>
  <dcterms:modified xsi:type="dcterms:W3CDTF">2022-03-10T19:03:28Z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B_DisclaimerDB">
    <vt:bool>true</vt:bool>
  </property>
  <property fmtid="{D5CDD505-2E9C-101B-9397-08002B2CF9AE}" pid="3" name="ICGToolkitIsDisclaimer">
    <vt:bool>true</vt:bool>
  </property>
  <property fmtid="{D5CDD505-2E9C-101B-9397-08002B2CF9AE}" pid="4" name="SectionTitleAlign">
    <vt:lpwstr>L</vt:lpwstr>
  </property>
  <property fmtid="{D5CDD505-2E9C-101B-9397-08002B2CF9AE}" pid="5" name="PageNumberTop">
    <vt:lpwstr>529</vt:lpwstr>
  </property>
  <property fmtid="{D5CDD505-2E9C-101B-9397-08002B2CF9AE}" pid="6" name="PageNumberLeft">
    <vt:lpwstr>13</vt:lpwstr>
  </property>
  <property fmtid="{D5CDD505-2E9C-101B-9397-08002B2CF9AE}" pid="7" name="PageNumberCentre">
    <vt:lpwstr>360</vt:lpwstr>
  </property>
  <property fmtid="{D5CDD505-2E9C-101B-9397-08002B2CF9AE}" pid="8" name="PageNumSectionTitleDiff">
    <vt:lpwstr>24.44</vt:lpwstr>
  </property>
  <property fmtid="{D5CDD505-2E9C-101B-9397-08002B2CF9AE}" pid="9" name="SectionTitleTop">
    <vt:lpwstr>529</vt:lpwstr>
  </property>
  <property fmtid="{D5CDD505-2E9C-101B-9397-08002B2CF9AE}" pid="10" name="SectionTitleLeft">
    <vt:lpwstr>37.44</vt:lpwstr>
  </property>
  <property fmtid="{D5CDD505-2E9C-101B-9397-08002B2CF9AE}" pid="11" name="TOCHeaderTop">
    <vt:lpwstr>4.49937</vt:lpwstr>
  </property>
  <property fmtid="{D5CDD505-2E9C-101B-9397-08002B2CF9AE}" pid="12" name="TOCHeaderLeft">
    <vt:lpwstr>12.24</vt:lpwstr>
  </property>
  <property fmtid="{D5CDD505-2E9C-101B-9397-08002B2CF9AE}" pid="13" name="RightsWATCHMark">
    <vt:lpwstr>8|CITI-No PII-Internal|{00000000-0000-0000-0000-000000000000}</vt:lpwstr>
  </property>
  <property fmtid="{D5CDD505-2E9C-101B-9397-08002B2CF9AE}" pid="14" name="PageNumAlign">
    <vt:lpwstr>L</vt:lpwstr>
  </property>
  <property fmtid="{D5CDD505-2E9C-101B-9397-08002B2CF9AE}" pid="15" name="TOCOpt">
    <vt:lpwstr>1</vt:lpwstr>
  </property>
  <property fmtid="{D5CDD505-2E9C-101B-9397-08002B2CF9AE}" pid="16" name="PNSOpt">
    <vt:lpwstr>1</vt:lpwstr>
  </property>
  <property fmtid="{D5CDD505-2E9C-101B-9397-08002B2CF9AE}" pid="17" name="Is_Custom_Template">
    <vt:lpwstr>false</vt:lpwstr>
  </property>
  <property fmtid="{D5CDD505-2E9C-101B-9397-08002B2CF9AE}" pid="18" name="CitiLogoTop">
    <vt:lpwstr>0</vt:lpwstr>
  </property>
  <property fmtid="{D5CDD505-2E9C-101B-9397-08002B2CF9AE}" pid="19" name="CitiLogoLeft">
    <vt:lpwstr>0</vt:lpwstr>
  </property>
  <property fmtid="{D5CDD505-2E9C-101B-9397-08002B2CF9AE}" pid="20" name="Pitchbook Compatible">
    <vt:lpwstr>Yes</vt:lpwstr>
  </property>
  <property fmtid="{D5CDD505-2E9C-101B-9397-08002B2CF9AE}" pid="21" name="MSIP_Label_0133068c-5f3b-4062-adca-9b17e9c90306_Enabled">
    <vt:lpwstr>true</vt:lpwstr>
  </property>
  <property fmtid="{D5CDD505-2E9C-101B-9397-08002B2CF9AE}" pid="22" name="MSIP_Label_0133068c-5f3b-4062-adca-9b17e9c90306_SetDate">
    <vt:lpwstr>2022-02-01T15:29:39Z</vt:lpwstr>
  </property>
  <property fmtid="{D5CDD505-2E9C-101B-9397-08002B2CF9AE}" pid="23" name="MSIP_Label_0133068c-5f3b-4062-adca-9b17e9c90306_Method">
    <vt:lpwstr>Privileged</vt:lpwstr>
  </property>
  <property fmtid="{D5CDD505-2E9C-101B-9397-08002B2CF9AE}" pid="24" name="MSIP_Label_0133068c-5f3b-4062-adca-9b17e9c90306_Name">
    <vt:lpwstr>Confidential</vt:lpwstr>
  </property>
  <property fmtid="{D5CDD505-2E9C-101B-9397-08002B2CF9AE}" pid="25" name="MSIP_Label_0133068c-5f3b-4062-adca-9b17e9c90306_SiteId">
    <vt:lpwstr>1771ae17-e764-4e0f-a476-d4184d79a5d9</vt:lpwstr>
  </property>
  <property fmtid="{D5CDD505-2E9C-101B-9397-08002B2CF9AE}" pid="26" name="MSIP_Label_0133068c-5f3b-4062-adca-9b17e9c90306_ActionId">
    <vt:lpwstr>7c767415-1b22-4bfb-8205-5ebf7ebcecdd</vt:lpwstr>
  </property>
  <property fmtid="{D5CDD505-2E9C-101B-9397-08002B2CF9AE}" pid="27" name="MSIP_Label_0133068c-5f3b-4062-adca-9b17e9c90306_ContentBits">
    <vt:lpwstr>0</vt:lpwstr>
  </property>
</Properties>
</file>